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46"/>
  </p:notesMasterIdLst>
  <p:sldIdLst>
    <p:sldId id="285" r:id="rId3"/>
    <p:sldId id="286" r:id="rId4"/>
    <p:sldId id="287" r:id="rId5"/>
    <p:sldId id="288" r:id="rId6"/>
    <p:sldId id="290" r:id="rId7"/>
    <p:sldId id="291" r:id="rId8"/>
    <p:sldId id="294" r:id="rId9"/>
    <p:sldId id="292" r:id="rId10"/>
    <p:sldId id="295" r:id="rId11"/>
    <p:sldId id="296" r:id="rId12"/>
    <p:sldId id="297" r:id="rId13"/>
    <p:sldId id="298" r:id="rId14"/>
    <p:sldId id="299" r:id="rId15"/>
    <p:sldId id="303" r:id="rId16"/>
    <p:sldId id="307" r:id="rId17"/>
    <p:sldId id="305" r:id="rId18"/>
    <p:sldId id="304" r:id="rId19"/>
    <p:sldId id="306" r:id="rId20"/>
    <p:sldId id="301" r:id="rId21"/>
    <p:sldId id="302" r:id="rId22"/>
    <p:sldId id="300" r:id="rId23"/>
    <p:sldId id="308" r:id="rId24"/>
    <p:sldId id="309" r:id="rId25"/>
    <p:sldId id="310" r:id="rId26"/>
    <p:sldId id="311" r:id="rId27"/>
    <p:sldId id="312" r:id="rId28"/>
    <p:sldId id="313" r:id="rId29"/>
    <p:sldId id="314" r:id="rId30"/>
    <p:sldId id="315" r:id="rId31"/>
    <p:sldId id="316" r:id="rId32"/>
    <p:sldId id="321" r:id="rId33"/>
    <p:sldId id="322" r:id="rId34"/>
    <p:sldId id="323" r:id="rId35"/>
    <p:sldId id="324" r:id="rId36"/>
    <p:sldId id="325" r:id="rId37"/>
    <p:sldId id="326" r:id="rId38"/>
    <p:sldId id="327" r:id="rId39"/>
    <p:sldId id="328" r:id="rId40"/>
    <p:sldId id="318" r:id="rId41"/>
    <p:sldId id="319" r:id="rId42"/>
    <p:sldId id="320" r:id="rId43"/>
    <p:sldId id="317" r:id="rId44"/>
    <p:sldId id="329" r:id="rId45"/>
  </p:sldIdLst>
  <p:sldSz cx="12161838"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160">
          <p15:clr>
            <a:srgbClr val="A4A3A4"/>
          </p15:clr>
        </p15:guide>
        <p15:guide id="2" pos="383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vathi A" initials="RA" lastIdx="1" clrIdx="0">
    <p:extLst>
      <p:ext uri="{19B8F6BF-5375-455C-9EA6-DF929625EA0E}">
        <p15:presenceInfo xmlns="" xmlns:p15="http://schemas.microsoft.com/office/powerpoint/2012/main" userId="955277470e205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0000FF"/>
    <a:srgbClr val="FF0066"/>
    <a:srgbClr val="BA2066"/>
    <a:srgbClr val="570941"/>
    <a:srgbClr val="0F6FC6"/>
    <a:srgbClr val="00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921" autoAdjust="0"/>
  </p:normalViewPr>
  <p:slideViewPr>
    <p:cSldViewPr>
      <p:cViewPr varScale="1">
        <p:scale>
          <a:sx n="63" d="100"/>
          <a:sy n="63" d="100"/>
        </p:scale>
        <p:origin x="-906" y="-102"/>
      </p:cViewPr>
      <p:guideLst>
        <p:guide orient="horz" pos="2160"/>
        <p:guide pos="3831"/>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CA85B-B185-4A57-AED8-92D78F6ECF99}"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40A1F203-3314-4E8E-B260-A1EB440E78F7}">
      <dgm:prSet phldrT="[Text]"/>
      <dgm:spPr/>
      <dgm:t>
        <a:bodyPr/>
        <a:lstStyle/>
        <a:p>
          <a:r>
            <a:rPr lang="en-US" dirty="0" smtClean="0"/>
            <a:t>Sources</a:t>
          </a:r>
          <a:endParaRPr lang="en-US" dirty="0"/>
        </a:p>
      </dgm:t>
    </dgm:pt>
    <dgm:pt modelId="{36161334-7369-451A-8466-C342B82A4865}" type="parTrans" cxnId="{1BBCE9B6-3650-48AD-8B25-7AD4C114DCB4}">
      <dgm:prSet/>
      <dgm:spPr/>
      <dgm:t>
        <a:bodyPr/>
        <a:lstStyle/>
        <a:p>
          <a:endParaRPr lang="en-US"/>
        </a:p>
      </dgm:t>
    </dgm:pt>
    <dgm:pt modelId="{AAB9F4C0-9C6C-4503-99BF-D66449BEA509}" type="sibTrans" cxnId="{1BBCE9B6-3650-48AD-8B25-7AD4C114DCB4}">
      <dgm:prSet/>
      <dgm:spPr/>
      <dgm:t>
        <a:bodyPr/>
        <a:lstStyle/>
        <a:p>
          <a:endParaRPr lang="en-US"/>
        </a:p>
      </dgm:t>
    </dgm:pt>
    <dgm:pt modelId="{D5D3627C-7895-43B4-80BE-4A6AF453C64A}">
      <dgm:prSet phldrT="[Text]" custT="1"/>
      <dgm:spPr/>
      <dgm:t>
        <a:bodyPr/>
        <a:lstStyle/>
        <a:p>
          <a:r>
            <a:rPr lang="en-US" sz="1800" b="1" dirty="0" smtClean="0"/>
            <a:t>Large Household Appliances</a:t>
          </a:r>
          <a:endParaRPr lang="en-US" sz="1800" b="1" dirty="0"/>
        </a:p>
      </dgm:t>
    </dgm:pt>
    <dgm:pt modelId="{BD400353-54EA-431D-88A3-61787BFEAFA2}" type="parTrans" cxnId="{6F5A36D4-A835-4C65-90ED-EBE1D9EE2CA3}">
      <dgm:prSet/>
      <dgm:spPr/>
      <dgm:t>
        <a:bodyPr/>
        <a:lstStyle/>
        <a:p>
          <a:endParaRPr lang="en-US"/>
        </a:p>
      </dgm:t>
    </dgm:pt>
    <dgm:pt modelId="{97651DAF-F7EC-4714-8B34-AB825F557BF3}" type="sibTrans" cxnId="{6F5A36D4-A835-4C65-90ED-EBE1D9EE2CA3}">
      <dgm:prSet/>
      <dgm:spPr/>
      <dgm:t>
        <a:bodyPr/>
        <a:lstStyle/>
        <a:p>
          <a:endParaRPr lang="en-US"/>
        </a:p>
      </dgm:t>
    </dgm:pt>
    <dgm:pt modelId="{B7FE2B87-88A6-4762-8499-2AD3F1DBAFA6}">
      <dgm:prSet phldrT="[Text]" custT="1"/>
      <dgm:spPr/>
      <dgm:t>
        <a:bodyPr/>
        <a:lstStyle/>
        <a:p>
          <a:r>
            <a:rPr lang="en-US" sz="1800" b="1" dirty="0" smtClean="0"/>
            <a:t>Small Household Appliances</a:t>
          </a:r>
          <a:endParaRPr lang="en-US" sz="1800" b="1" dirty="0"/>
        </a:p>
      </dgm:t>
    </dgm:pt>
    <dgm:pt modelId="{8189B8D2-B08C-4DC7-A7DC-9255BAC3E24A}" type="parTrans" cxnId="{36719193-7385-4E28-94A4-595936656337}">
      <dgm:prSet/>
      <dgm:spPr/>
      <dgm:t>
        <a:bodyPr/>
        <a:lstStyle/>
        <a:p>
          <a:endParaRPr lang="en-US"/>
        </a:p>
      </dgm:t>
    </dgm:pt>
    <dgm:pt modelId="{EC2A8AE4-150A-4600-9738-9C7A18CA567D}" type="sibTrans" cxnId="{36719193-7385-4E28-94A4-595936656337}">
      <dgm:prSet/>
      <dgm:spPr/>
      <dgm:t>
        <a:bodyPr/>
        <a:lstStyle/>
        <a:p>
          <a:endParaRPr lang="en-US"/>
        </a:p>
      </dgm:t>
    </dgm:pt>
    <dgm:pt modelId="{1E6B6211-A7ED-442B-AABA-CFE700070620}">
      <dgm:prSet phldrT="[Text]" custT="1"/>
      <dgm:spPr/>
      <dgm:t>
        <a:bodyPr/>
        <a:lstStyle/>
        <a:p>
          <a:r>
            <a:rPr lang="en-US" sz="1800" b="1" dirty="0" smtClean="0"/>
            <a:t>Products used for data processing</a:t>
          </a:r>
          <a:endParaRPr lang="en-US" sz="1800" b="1" dirty="0"/>
        </a:p>
      </dgm:t>
    </dgm:pt>
    <dgm:pt modelId="{547DA3A3-6DFE-486C-ADA8-3135D3008810}" type="parTrans" cxnId="{6824AD0E-0601-40F3-81FC-98AFAA2573D2}">
      <dgm:prSet/>
      <dgm:spPr/>
      <dgm:t>
        <a:bodyPr/>
        <a:lstStyle/>
        <a:p>
          <a:endParaRPr lang="en-US"/>
        </a:p>
      </dgm:t>
    </dgm:pt>
    <dgm:pt modelId="{22568044-EB18-49CB-80E0-C75DA38143E0}" type="sibTrans" cxnId="{6824AD0E-0601-40F3-81FC-98AFAA2573D2}">
      <dgm:prSet/>
      <dgm:spPr/>
      <dgm:t>
        <a:bodyPr/>
        <a:lstStyle/>
        <a:p>
          <a:endParaRPr lang="en-US"/>
        </a:p>
      </dgm:t>
    </dgm:pt>
    <dgm:pt modelId="{B335EABC-473D-46F2-9C8B-B2080AC820D6}">
      <dgm:prSet custT="1"/>
      <dgm:spPr/>
      <dgm:t>
        <a:bodyPr/>
        <a:lstStyle/>
        <a:p>
          <a:r>
            <a:rPr lang="en-US" sz="1800" b="1" dirty="0" smtClean="0"/>
            <a:t>Devices used for communication</a:t>
          </a:r>
          <a:endParaRPr lang="en-US" sz="1800" b="1" dirty="0"/>
        </a:p>
      </dgm:t>
    </dgm:pt>
    <dgm:pt modelId="{D12350FD-37A9-465F-8A40-4004836EAA34}" type="parTrans" cxnId="{34B8E207-D712-424F-AE4C-1A8F6A1099E8}">
      <dgm:prSet/>
      <dgm:spPr/>
      <dgm:t>
        <a:bodyPr/>
        <a:lstStyle/>
        <a:p>
          <a:endParaRPr lang="en-US"/>
        </a:p>
      </dgm:t>
    </dgm:pt>
    <dgm:pt modelId="{683F21F8-CD7E-4AB1-91B3-DC64C28129AC}" type="sibTrans" cxnId="{34B8E207-D712-424F-AE4C-1A8F6A1099E8}">
      <dgm:prSet/>
      <dgm:spPr/>
      <dgm:t>
        <a:bodyPr/>
        <a:lstStyle/>
        <a:p>
          <a:endParaRPr lang="en-US"/>
        </a:p>
      </dgm:t>
    </dgm:pt>
    <dgm:pt modelId="{B97B1DAE-AC72-4998-8C96-AEE131343376}">
      <dgm:prSet custT="1"/>
      <dgm:spPr/>
      <dgm:t>
        <a:bodyPr/>
        <a:lstStyle/>
        <a:p>
          <a:r>
            <a:rPr lang="en-US" sz="1800" b="1" dirty="0" smtClean="0"/>
            <a:t>Electronic devices used for entertainment</a:t>
          </a:r>
          <a:endParaRPr lang="en-US" sz="1800" b="1" dirty="0"/>
        </a:p>
      </dgm:t>
    </dgm:pt>
    <dgm:pt modelId="{CE40C79A-80EE-4681-9D6C-306E3F7C6A96}" type="parTrans" cxnId="{44AEA448-22C5-4F98-9964-38D636B5B772}">
      <dgm:prSet/>
      <dgm:spPr/>
      <dgm:t>
        <a:bodyPr/>
        <a:lstStyle/>
        <a:p>
          <a:endParaRPr lang="en-US"/>
        </a:p>
      </dgm:t>
    </dgm:pt>
    <dgm:pt modelId="{B44C5F68-CDE2-400D-BFA5-DC04FB9C0330}" type="sibTrans" cxnId="{44AEA448-22C5-4F98-9964-38D636B5B772}">
      <dgm:prSet/>
      <dgm:spPr/>
      <dgm:t>
        <a:bodyPr/>
        <a:lstStyle/>
        <a:p>
          <a:endParaRPr lang="en-US"/>
        </a:p>
      </dgm:t>
    </dgm:pt>
    <dgm:pt modelId="{93BC981A-4DEC-46A3-88E9-CDEF603C2DA8}">
      <dgm:prSet custT="1"/>
      <dgm:spPr/>
      <dgm:t>
        <a:bodyPr/>
        <a:lstStyle/>
        <a:p>
          <a:r>
            <a:rPr lang="en-US" sz="1800" b="1" dirty="0" smtClean="0"/>
            <a:t>Automatic dispensers</a:t>
          </a:r>
          <a:endParaRPr lang="en-US" sz="1800" b="1" dirty="0"/>
        </a:p>
      </dgm:t>
    </dgm:pt>
    <dgm:pt modelId="{25516CC4-FB76-4ACB-AAF7-F826C2B98662}" type="parTrans" cxnId="{8951D659-FEFC-438D-8C4B-31A585807AD8}">
      <dgm:prSet/>
      <dgm:spPr/>
      <dgm:t>
        <a:bodyPr/>
        <a:lstStyle/>
        <a:p>
          <a:endParaRPr lang="en-US"/>
        </a:p>
      </dgm:t>
    </dgm:pt>
    <dgm:pt modelId="{20B00F4A-CDFE-4D27-8C76-DDF83D27977A}" type="sibTrans" cxnId="{8951D659-FEFC-438D-8C4B-31A585807AD8}">
      <dgm:prSet/>
      <dgm:spPr/>
      <dgm:t>
        <a:bodyPr/>
        <a:lstStyle/>
        <a:p>
          <a:endParaRPr lang="en-US"/>
        </a:p>
      </dgm:t>
    </dgm:pt>
    <dgm:pt modelId="{4DD4E1E5-4493-48C1-8156-AF62E38F50CA}">
      <dgm:prSet custT="1"/>
      <dgm:spPr/>
      <dgm:t>
        <a:bodyPr/>
        <a:lstStyle/>
        <a:p>
          <a:r>
            <a:rPr lang="en-US" sz="1800" b="1" dirty="0" smtClean="0"/>
            <a:t>Medical devices used for treatment</a:t>
          </a:r>
          <a:endParaRPr lang="en-US" sz="1800" b="1" dirty="0"/>
        </a:p>
      </dgm:t>
    </dgm:pt>
    <dgm:pt modelId="{61672C35-CB0E-4DE9-9822-79D8F0C8442A}" type="parTrans" cxnId="{13FAFC25-B55A-4C8A-A56E-4090C39D64B9}">
      <dgm:prSet/>
      <dgm:spPr/>
      <dgm:t>
        <a:bodyPr/>
        <a:lstStyle/>
        <a:p>
          <a:endParaRPr lang="en-US"/>
        </a:p>
      </dgm:t>
    </dgm:pt>
    <dgm:pt modelId="{10333344-FB5F-4E4E-BF2C-E314D46C4E3E}" type="sibTrans" cxnId="{13FAFC25-B55A-4C8A-A56E-4090C39D64B9}">
      <dgm:prSet/>
      <dgm:spPr/>
      <dgm:t>
        <a:bodyPr/>
        <a:lstStyle/>
        <a:p>
          <a:endParaRPr lang="en-US"/>
        </a:p>
      </dgm:t>
    </dgm:pt>
    <dgm:pt modelId="{FC57A1C3-1835-4BD3-9A14-22ED0ACF558C}">
      <dgm:prSet custT="1"/>
      <dgm:spPr/>
      <dgm:t>
        <a:bodyPr/>
        <a:lstStyle/>
        <a:p>
          <a:r>
            <a:rPr lang="en-US" sz="1800" b="1" dirty="0" smtClean="0"/>
            <a:t>Toys, leisure and sports equipment</a:t>
          </a:r>
          <a:endParaRPr lang="en-US" sz="1800" b="1" dirty="0"/>
        </a:p>
      </dgm:t>
    </dgm:pt>
    <dgm:pt modelId="{6150204D-6452-440B-A358-477CC4A34CE1}" type="parTrans" cxnId="{0073B055-12C2-4B3B-89E3-039BE8B93F9F}">
      <dgm:prSet/>
      <dgm:spPr/>
      <dgm:t>
        <a:bodyPr/>
        <a:lstStyle/>
        <a:p>
          <a:endParaRPr lang="en-US"/>
        </a:p>
      </dgm:t>
    </dgm:pt>
    <dgm:pt modelId="{F3FB40DA-876D-4F59-BD44-EC2A74B9DE4C}" type="sibTrans" cxnId="{0073B055-12C2-4B3B-89E3-039BE8B93F9F}">
      <dgm:prSet/>
      <dgm:spPr/>
      <dgm:t>
        <a:bodyPr/>
        <a:lstStyle/>
        <a:p>
          <a:endParaRPr lang="en-US"/>
        </a:p>
      </dgm:t>
    </dgm:pt>
    <dgm:pt modelId="{ADA0C6C3-31B8-4345-BE09-D51EBFDF448C}" type="pres">
      <dgm:prSet presAssocID="{72FCA85B-B185-4A57-AED8-92D78F6ECF99}" presName="Name0" presStyleCnt="0">
        <dgm:presLayoutVars>
          <dgm:chMax val="1"/>
          <dgm:dir/>
          <dgm:animLvl val="ctr"/>
          <dgm:resizeHandles val="exact"/>
        </dgm:presLayoutVars>
      </dgm:prSet>
      <dgm:spPr/>
      <dgm:t>
        <a:bodyPr/>
        <a:lstStyle/>
        <a:p>
          <a:endParaRPr lang="en-US"/>
        </a:p>
      </dgm:t>
    </dgm:pt>
    <dgm:pt modelId="{433AFD45-FC3E-4ACA-A9DF-D4BF59387008}" type="pres">
      <dgm:prSet presAssocID="{40A1F203-3314-4E8E-B260-A1EB440E78F7}" presName="centerShape" presStyleLbl="node0" presStyleIdx="0" presStyleCnt="1"/>
      <dgm:spPr/>
      <dgm:t>
        <a:bodyPr/>
        <a:lstStyle/>
        <a:p>
          <a:endParaRPr lang="en-US"/>
        </a:p>
      </dgm:t>
    </dgm:pt>
    <dgm:pt modelId="{5B3238DE-9CC8-4672-835A-B8DA93B2F747}" type="pres">
      <dgm:prSet presAssocID="{D5D3627C-7895-43B4-80BE-4A6AF453C64A}" presName="node" presStyleLbl="node1" presStyleIdx="0" presStyleCnt="8" custScaleX="167146">
        <dgm:presLayoutVars>
          <dgm:bulletEnabled val="1"/>
        </dgm:presLayoutVars>
      </dgm:prSet>
      <dgm:spPr/>
      <dgm:t>
        <a:bodyPr/>
        <a:lstStyle/>
        <a:p>
          <a:endParaRPr lang="en-US"/>
        </a:p>
      </dgm:t>
    </dgm:pt>
    <dgm:pt modelId="{669BA218-75E9-44FB-8063-CDCAEAA90E74}" type="pres">
      <dgm:prSet presAssocID="{D5D3627C-7895-43B4-80BE-4A6AF453C64A}" presName="dummy" presStyleCnt="0"/>
      <dgm:spPr/>
    </dgm:pt>
    <dgm:pt modelId="{90116772-66F6-4D9A-B7B7-725306AFAA1A}" type="pres">
      <dgm:prSet presAssocID="{97651DAF-F7EC-4714-8B34-AB825F557BF3}" presName="sibTrans" presStyleLbl="sibTrans2D1" presStyleIdx="0" presStyleCnt="8"/>
      <dgm:spPr/>
      <dgm:t>
        <a:bodyPr/>
        <a:lstStyle/>
        <a:p>
          <a:endParaRPr lang="en-US"/>
        </a:p>
      </dgm:t>
    </dgm:pt>
    <dgm:pt modelId="{CA2E3FD3-2C78-4719-AF9C-015835A1BCFD}" type="pres">
      <dgm:prSet presAssocID="{B7FE2B87-88A6-4762-8499-2AD3F1DBAFA6}" presName="node" presStyleLbl="node1" presStyleIdx="1" presStyleCnt="8" custScaleX="198895" custRadScaleRad="96184" custRadScaleInc="15470">
        <dgm:presLayoutVars>
          <dgm:bulletEnabled val="1"/>
        </dgm:presLayoutVars>
      </dgm:prSet>
      <dgm:spPr/>
      <dgm:t>
        <a:bodyPr/>
        <a:lstStyle/>
        <a:p>
          <a:endParaRPr lang="en-US"/>
        </a:p>
      </dgm:t>
    </dgm:pt>
    <dgm:pt modelId="{F50EE3AE-4D97-48CC-839A-1F70667BB078}" type="pres">
      <dgm:prSet presAssocID="{B7FE2B87-88A6-4762-8499-2AD3F1DBAFA6}" presName="dummy" presStyleCnt="0"/>
      <dgm:spPr/>
    </dgm:pt>
    <dgm:pt modelId="{6B426A8E-62ED-49AD-A3FE-61A033ACF164}" type="pres">
      <dgm:prSet presAssocID="{EC2A8AE4-150A-4600-9738-9C7A18CA567D}" presName="sibTrans" presStyleLbl="sibTrans2D1" presStyleIdx="1" presStyleCnt="8"/>
      <dgm:spPr/>
      <dgm:t>
        <a:bodyPr/>
        <a:lstStyle/>
        <a:p>
          <a:endParaRPr lang="en-US"/>
        </a:p>
      </dgm:t>
    </dgm:pt>
    <dgm:pt modelId="{68945101-E393-4A61-BBD1-CB4D6AF1C2A1}" type="pres">
      <dgm:prSet presAssocID="{1E6B6211-A7ED-442B-AABA-CFE700070620}" presName="node" presStyleLbl="node1" presStyleIdx="2" presStyleCnt="8" custScaleX="229392">
        <dgm:presLayoutVars>
          <dgm:bulletEnabled val="1"/>
        </dgm:presLayoutVars>
      </dgm:prSet>
      <dgm:spPr/>
      <dgm:t>
        <a:bodyPr/>
        <a:lstStyle/>
        <a:p>
          <a:endParaRPr lang="en-US"/>
        </a:p>
      </dgm:t>
    </dgm:pt>
    <dgm:pt modelId="{BC184671-4BD8-47A4-BC44-193782E6ADA7}" type="pres">
      <dgm:prSet presAssocID="{1E6B6211-A7ED-442B-AABA-CFE700070620}" presName="dummy" presStyleCnt="0"/>
      <dgm:spPr/>
    </dgm:pt>
    <dgm:pt modelId="{AB1E5851-49F4-433D-B156-BFD1B6479FED}" type="pres">
      <dgm:prSet presAssocID="{22568044-EB18-49CB-80E0-C75DA38143E0}" presName="sibTrans" presStyleLbl="sibTrans2D1" presStyleIdx="2" presStyleCnt="8"/>
      <dgm:spPr/>
      <dgm:t>
        <a:bodyPr/>
        <a:lstStyle/>
        <a:p>
          <a:endParaRPr lang="en-US"/>
        </a:p>
      </dgm:t>
    </dgm:pt>
    <dgm:pt modelId="{BD06A602-3826-4563-9502-5A4120BCE88C}" type="pres">
      <dgm:prSet presAssocID="{FC57A1C3-1835-4BD3-9A14-22ED0ACF558C}" presName="node" presStyleLbl="node1" presStyleIdx="3" presStyleCnt="8" custScaleX="186106" custRadScaleRad="95770" custRadScaleInc="-17264">
        <dgm:presLayoutVars>
          <dgm:bulletEnabled val="1"/>
        </dgm:presLayoutVars>
      </dgm:prSet>
      <dgm:spPr/>
      <dgm:t>
        <a:bodyPr/>
        <a:lstStyle/>
        <a:p>
          <a:endParaRPr lang="en-US"/>
        </a:p>
      </dgm:t>
    </dgm:pt>
    <dgm:pt modelId="{CA908028-B5AB-455C-B3B2-F8055561BE9B}" type="pres">
      <dgm:prSet presAssocID="{FC57A1C3-1835-4BD3-9A14-22ED0ACF558C}" presName="dummy" presStyleCnt="0"/>
      <dgm:spPr/>
    </dgm:pt>
    <dgm:pt modelId="{CBD9F909-2E98-4635-8F9F-011EEAA2F724}" type="pres">
      <dgm:prSet presAssocID="{F3FB40DA-876D-4F59-BD44-EC2A74B9DE4C}" presName="sibTrans" presStyleLbl="sibTrans2D1" presStyleIdx="3" presStyleCnt="8"/>
      <dgm:spPr/>
      <dgm:t>
        <a:bodyPr/>
        <a:lstStyle/>
        <a:p>
          <a:endParaRPr lang="en-US"/>
        </a:p>
      </dgm:t>
    </dgm:pt>
    <dgm:pt modelId="{DE97FAC4-28FC-4165-AE0F-8097444236B4}" type="pres">
      <dgm:prSet presAssocID="{4DD4E1E5-4493-48C1-8156-AF62E38F50CA}" presName="node" presStyleLbl="node1" presStyleIdx="4" presStyleCnt="8" custScaleX="162394">
        <dgm:presLayoutVars>
          <dgm:bulletEnabled val="1"/>
        </dgm:presLayoutVars>
      </dgm:prSet>
      <dgm:spPr/>
      <dgm:t>
        <a:bodyPr/>
        <a:lstStyle/>
        <a:p>
          <a:endParaRPr lang="en-US"/>
        </a:p>
      </dgm:t>
    </dgm:pt>
    <dgm:pt modelId="{6690F85C-E893-4BA2-86D0-A536730E1723}" type="pres">
      <dgm:prSet presAssocID="{4DD4E1E5-4493-48C1-8156-AF62E38F50CA}" presName="dummy" presStyleCnt="0"/>
      <dgm:spPr/>
    </dgm:pt>
    <dgm:pt modelId="{10201A2F-EB29-433F-A2F5-1715041A6994}" type="pres">
      <dgm:prSet presAssocID="{10333344-FB5F-4E4E-BF2C-E314D46C4E3E}" presName="sibTrans" presStyleLbl="sibTrans2D1" presStyleIdx="4" presStyleCnt="8"/>
      <dgm:spPr/>
      <dgm:t>
        <a:bodyPr/>
        <a:lstStyle/>
        <a:p>
          <a:endParaRPr lang="en-US"/>
        </a:p>
      </dgm:t>
    </dgm:pt>
    <dgm:pt modelId="{423A0C78-6253-44DD-A7E6-E74F98C0D87B}" type="pres">
      <dgm:prSet presAssocID="{93BC981A-4DEC-46A3-88E9-CDEF603C2DA8}" presName="node" presStyleLbl="node1" presStyleIdx="5" presStyleCnt="8" custScaleX="201578" custRadScaleRad="95770" custRadScaleInc="17264">
        <dgm:presLayoutVars>
          <dgm:bulletEnabled val="1"/>
        </dgm:presLayoutVars>
      </dgm:prSet>
      <dgm:spPr/>
      <dgm:t>
        <a:bodyPr/>
        <a:lstStyle/>
        <a:p>
          <a:endParaRPr lang="en-US"/>
        </a:p>
      </dgm:t>
    </dgm:pt>
    <dgm:pt modelId="{2CE36384-E73F-4B9B-8490-E35255AF065D}" type="pres">
      <dgm:prSet presAssocID="{93BC981A-4DEC-46A3-88E9-CDEF603C2DA8}" presName="dummy" presStyleCnt="0"/>
      <dgm:spPr/>
    </dgm:pt>
    <dgm:pt modelId="{AECA352C-1103-471F-9808-76DF7D9453C8}" type="pres">
      <dgm:prSet presAssocID="{20B00F4A-CDFE-4D27-8C76-DDF83D27977A}" presName="sibTrans" presStyleLbl="sibTrans2D1" presStyleIdx="5" presStyleCnt="8"/>
      <dgm:spPr/>
      <dgm:t>
        <a:bodyPr/>
        <a:lstStyle/>
        <a:p>
          <a:endParaRPr lang="en-US"/>
        </a:p>
      </dgm:t>
    </dgm:pt>
    <dgm:pt modelId="{981EC7FE-7F44-4F16-9883-B7A7219C4FD3}" type="pres">
      <dgm:prSet presAssocID="{B97B1DAE-AC72-4998-8C96-AEE131343376}" presName="node" presStyleLbl="node1" presStyleIdx="6" presStyleCnt="8" custScaleX="231183">
        <dgm:presLayoutVars>
          <dgm:bulletEnabled val="1"/>
        </dgm:presLayoutVars>
      </dgm:prSet>
      <dgm:spPr/>
      <dgm:t>
        <a:bodyPr/>
        <a:lstStyle/>
        <a:p>
          <a:endParaRPr lang="en-US"/>
        </a:p>
      </dgm:t>
    </dgm:pt>
    <dgm:pt modelId="{D38945DD-2F07-4E75-BDA9-4C85E53F5686}" type="pres">
      <dgm:prSet presAssocID="{B97B1DAE-AC72-4998-8C96-AEE131343376}" presName="dummy" presStyleCnt="0"/>
      <dgm:spPr/>
    </dgm:pt>
    <dgm:pt modelId="{70B2A3B9-4D06-49BC-BD65-5B1AF4D0289B}" type="pres">
      <dgm:prSet presAssocID="{B44C5F68-CDE2-400D-BFA5-DC04FB9C0330}" presName="sibTrans" presStyleLbl="sibTrans2D1" presStyleIdx="6" presStyleCnt="8"/>
      <dgm:spPr/>
      <dgm:t>
        <a:bodyPr/>
        <a:lstStyle/>
        <a:p>
          <a:endParaRPr lang="en-US"/>
        </a:p>
      </dgm:t>
    </dgm:pt>
    <dgm:pt modelId="{6AC2FCA0-710C-4219-8F39-471F5B2215E6}" type="pres">
      <dgm:prSet presAssocID="{B335EABC-473D-46F2-9C8B-B2080AC820D6}" presName="node" presStyleLbl="node1" presStyleIdx="7" presStyleCnt="8" custScaleX="238247" custRadScaleRad="96600" custRadScaleInc="-13691">
        <dgm:presLayoutVars>
          <dgm:bulletEnabled val="1"/>
        </dgm:presLayoutVars>
      </dgm:prSet>
      <dgm:spPr/>
      <dgm:t>
        <a:bodyPr/>
        <a:lstStyle/>
        <a:p>
          <a:endParaRPr lang="en-US"/>
        </a:p>
      </dgm:t>
    </dgm:pt>
    <dgm:pt modelId="{D287D1A5-70E3-4DF0-8C91-E886F715D005}" type="pres">
      <dgm:prSet presAssocID="{B335EABC-473D-46F2-9C8B-B2080AC820D6}" presName="dummy" presStyleCnt="0"/>
      <dgm:spPr/>
    </dgm:pt>
    <dgm:pt modelId="{CD7AD925-D70B-4AC0-BED5-185DF6468CE9}" type="pres">
      <dgm:prSet presAssocID="{683F21F8-CD7E-4AB1-91B3-DC64C28129AC}" presName="sibTrans" presStyleLbl="sibTrans2D1" presStyleIdx="7" presStyleCnt="8"/>
      <dgm:spPr/>
      <dgm:t>
        <a:bodyPr/>
        <a:lstStyle/>
        <a:p>
          <a:endParaRPr lang="en-US"/>
        </a:p>
      </dgm:t>
    </dgm:pt>
  </dgm:ptLst>
  <dgm:cxnLst>
    <dgm:cxn modelId="{34B8E207-D712-424F-AE4C-1A8F6A1099E8}" srcId="{40A1F203-3314-4E8E-B260-A1EB440E78F7}" destId="{B335EABC-473D-46F2-9C8B-B2080AC820D6}" srcOrd="7" destOrd="0" parTransId="{D12350FD-37A9-465F-8A40-4004836EAA34}" sibTransId="{683F21F8-CD7E-4AB1-91B3-DC64C28129AC}"/>
    <dgm:cxn modelId="{D8D843E3-C9C8-46B3-876C-94453828915F}" type="presOf" srcId="{B44C5F68-CDE2-400D-BFA5-DC04FB9C0330}" destId="{70B2A3B9-4D06-49BC-BD65-5B1AF4D0289B}" srcOrd="0" destOrd="0" presId="urn:microsoft.com/office/officeart/2005/8/layout/radial6"/>
    <dgm:cxn modelId="{DEC63C66-F19E-4C26-9DA9-FCE6A37E16AB}" type="presOf" srcId="{93BC981A-4DEC-46A3-88E9-CDEF603C2DA8}" destId="{423A0C78-6253-44DD-A7E6-E74F98C0D87B}" srcOrd="0" destOrd="0" presId="urn:microsoft.com/office/officeart/2005/8/layout/radial6"/>
    <dgm:cxn modelId="{D5596D91-0B4C-4609-A586-71F6890919FE}" type="presOf" srcId="{1E6B6211-A7ED-442B-AABA-CFE700070620}" destId="{68945101-E393-4A61-BBD1-CB4D6AF1C2A1}" srcOrd="0" destOrd="0" presId="urn:microsoft.com/office/officeart/2005/8/layout/radial6"/>
    <dgm:cxn modelId="{49D2E0F7-63C6-4CE1-859E-80942DBE47F9}" type="presOf" srcId="{40A1F203-3314-4E8E-B260-A1EB440E78F7}" destId="{433AFD45-FC3E-4ACA-A9DF-D4BF59387008}" srcOrd="0" destOrd="0" presId="urn:microsoft.com/office/officeart/2005/8/layout/radial6"/>
    <dgm:cxn modelId="{C9EBF2DC-13C9-4CEA-BE61-AFB0B700A5A4}" type="presOf" srcId="{B7FE2B87-88A6-4762-8499-2AD3F1DBAFA6}" destId="{CA2E3FD3-2C78-4719-AF9C-015835A1BCFD}" srcOrd="0" destOrd="0" presId="urn:microsoft.com/office/officeart/2005/8/layout/radial6"/>
    <dgm:cxn modelId="{13FAFC25-B55A-4C8A-A56E-4090C39D64B9}" srcId="{40A1F203-3314-4E8E-B260-A1EB440E78F7}" destId="{4DD4E1E5-4493-48C1-8156-AF62E38F50CA}" srcOrd="4" destOrd="0" parTransId="{61672C35-CB0E-4DE9-9822-79D8F0C8442A}" sibTransId="{10333344-FB5F-4E4E-BF2C-E314D46C4E3E}"/>
    <dgm:cxn modelId="{CB093F5B-120F-4784-923D-2578C605FECD}" type="presOf" srcId="{FC57A1C3-1835-4BD3-9A14-22ED0ACF558C}" destId="{BD06A602-3826-4563-9502-5A4120BCE88C}" srcOrd="0" destOrd="0" presId="urn:microsoft.com/office/officeart/2005/8/layout/radial6"/>
    <dgm:cxn modelId="{E47DC148-E2A6-4DA2-AE28-57E8E1E37C09}" type="presOf" srcId="{10333344-FB5F-4E4E-BF2C-E314D46C4E3E}" destId="{10201A2F-EB29-433F-A2F5-1715041A6994}" srcOrd="0" destOrd="0" presId="urn:microsoft.com/office/officeart/2005/8/layout/radial6"/>
    <dgm:cxn modelId="{8951D659-FEFC-438D-8C4B-31A585807AD8}" srcId="{40A1F203-3314-4E8E-B260-A1EB440E78F7}" destId="{93BC981A-4DEC-46A3-88E9-CDEF603C2DA8}" srcOrd="5" destOrd="0" parTransId="{25516CC4-FB76-4ACB-AAF7-F826C2B98662}" sibTransId="{20B00F4A-CDFE-4D27-8C76-DDF83D27977A}"/>
    <dgm:cxn modelId="{D1F89824-47ED-4783-8996-4BA91C867F2E}" type="presOf" srcId="{20B00F4A-CDFE-4D27-8C76-DDF83D27977A}" destId="{AECA352C-1103-471F-9808-76DF7D9453C8}" srcOrd="0" destOrd="0" presId="urn:microsoft.com/office/officeart/2005/8/layout/radial6"/>
    <dgm:cxn modelId="{3D337696-8BBD-4BFB-9C80-E935AE11E1AA}" type="presOf" srcId="{F3FB40DA-876D-4F59-BD44-EC2A74B9DE4C}" destId="{CBD9F909-2E98-4635-8F9F-011EEAA2F724}" srcOrd="0" destOrd="0" presId="urn:microsoft.com/office/officeart/2005/8/layout/radial6"/>
    <dgm:cxn modelId="{3ADC42F7-F1A5-4DF7-A98D-9CA27E895A6A}" type="presOf" srcId="{B335EABC-473D-46F2-9C8B-B2080AC820D6}" destId="{6AC2FCA0-710C-4219-8F39-471F5B2215E6}" srcOrd="0" destOrd="0" presId="urn:microsoft.com/office/officeart/2005/8/layout/radial6"/>
    <dgm:cxn modelId="{9839D1F5-0307-430C-98E7-2D2939166915}" type="presOf" srcId="{4DD4E1E5-4493-48C1-8156-AF62E38F50CA}" destId="{DE97FAC4-28FC-4165-AE0F-8097444236B4}" srcOrd="0" destOrd="0" presId="urn:microsoft.com/office/officeart/2005/8/layout/radial6"/>
    <dgm:cxn modelId="{AA36A17C-51CB-4127-B464-F1D5147E09DA}" type="presOf" srcId="{D5D3627C-7895-43B4-80BE-4A6AF453C64A}" destId="{5B3238DE-9CC8-4672-835A-B8DA93B2F747}" srcOrd="0" destOrd="0" presId="urn:microsoft.com/office/officeart/2005/8/layout/radial6"/>
    <dgm:cxn modelId="{2BB1ABF6-3AD8-4F79-A097-E175D0173FD0}" type="presOf" srcId="{EC2A8AE4-150A-4600-9738-9C7A18CA567D}" destId="{6B426A8E-62ED-49AD-A3FE-61A033ACF164}" srcOrd="0" destOrd="0" presId="urn:microsoft.com/office/officeart/2005/8/layout/radial6"/>
    <dgm:cxn modelId="{6824AD0E-0601-40F3-81FC-98AFAA2573D2}" srcId="{40A1F203-3314-4E8E-B260-A1EB440E78F7}" destId="{1E6B6211-A7ED-442B-AABA-CFE700070620}" srcOrd="2" destOrd="0" parTransId="{547DA3A3-6DFE-486C-ADA8-3135D3008810}" sibTransId="{22568044-EB18-49CB-80E0-C75DA38143E0}"/>
    <dgm:cxn modelId="{48E62E01-E613-4F6E-B79E-082AB79747BF}" type="presOf" srcId="{97651DAF-F7EC-4714-8B34-AB825F557BF3}" destId="{90116772-66F6-4D9A-B7B7-725306AFAA1A}" srcOrd="0" destOrd="0" presId="urn:microsoft.com/office/officeart/2005/8/layout/radial6"/>
    <dgm:cxn modelId="{1BBCE9B6-3650-48AD-8B25-7AD4C114DCB4}" srcId="{72FCA85B-B185-4A57-AED8-92D78F6ECF99}" destId="{40A1F203-3314-4E8E-B260-A1EB440E78F7}" srcOrd="0" destOrd="0" parTransId="{36161334-7369-451A-8466-C342B82A4865}" sibTransId="{AAB9F4C0-9C6C-4503-99BF-D66449BEA509}"/>
    <dgm:cxn modelId="{3EA1BCD6-9EDE-4480-9523-15232F681FD8}" type="presOf" srcId="{B97B1DAE-AC72-4998-8C96-AEE131343376}" destId="{981EC7FE-7F44-4F16-9883-B7A7219C4FD3}" srcOrd="0" destOrd="0" presId="urn:microsoft.com/office/officeart/2005/8/layout/radial6"/>
    <dgm:cxn modelId="{D9DA27E2-F48C-4090-940F-CE40E543F07B}" type="presOf" srcId="{683F21F8-CD7E-4AB1-91B3-DC64C28129AC}" destId="{CD7AD925-D70B-4AC0-BED5-185DF6468CE9}" srcOrd="0" destOrd="0" presId="urn:microsoft.com/office/officeart/2005/8/layout/radial6"/>
    <dgm:cxn modelId="{0073B055-12C2-4B3B-89E3-039BE8B93F9F}" srcId="{40A1F203-3314-4E8E-B260-A1EB440E78F7}" destId="{FC57A1C3-1835-4BD3-9A14-22ED0ACF558C}" srcOrd="3" destOrd="0" parTransId="{6150204D-6452-440B-A358-477CC4A34CE1}" sibTransId="{F3FB40DA-876D-4F59-BD44-EC2A74B9DE4C}"/>
    <dgm:cxn modelId="{36719193-7385-4E28-94A4-595936656337}" srcId="{40A1F203-3314-4E8E-B260-A1EB440E78F7}" destId="{B7FE2B87-88A6-4762-8499-2AD3F1DBAFA6}" srcOrd="1" destOrd="0" parTransId="{8189B8D2-B08C-4DC7-A7DC-9255BAC3E24A}" sibTransId="{EC2A8AE4-150A-4600-9738-9C7A18CA567D}"/>
    <dgm:cxn modelId="{44AEA448-22C5-4F98-9964-38D636B5B772}" srcId="{40A1F203-3314-4E8E-B260-A1EB440E78F7}" destId="{B97B1DAE-AC72-4998-8C96-AEE131343376}" srcOrd="6" destOrd="0" parTransId="{CE40C79A-80EE-4681-9D6C-306E3F7C6A96}" sibTransId="{B44C5F68-CDE2-400D-BFA5-DC04FB9C0330}"/>
    <dgm:cxn modelId="{4775FDDC-BC96-4095-B750-8C9C7F857D73}" type="presOf" srcId="{22568044-EB18-49CB-80E0-C75DA38143E0}" destId="{AB1E5851-49F4-433D-B156-BFD1B6479FED}" srcOrd="0" destOrd="0" presId="urn:microsoft.com/office/officeart/2005/8/layout/radial6"/>
    <dgm:cxn modelId="{6DE0EB36-6DCB-47EF-9FB4-82C8D95A4C23}" type="presOf" srcId="{72FCA85B-B185-4A57-AED8-92D78F6ECF99}" destId="{ADA0C6C3-31B8-4345-BE09-D51EBFDF448C}" srcOrd="0" destOrd="0" presId="urn:microsoft.com/office/officeart/2005/8/layout/radial6"/>
    <dgm:cxn modelId="{6F5A36D4-A835-4C65-90ED-EBE1D9EE2CA3}" srcId="{40A1F203-3314-4E8E-B260-A1EB440E78F7}" destId="{D5D3627C-7895-43B4-80BE-4A6AF453C64A}" srcOrd="0" destOrd="0" parTransId="{BD400353-54EA-431D-88A3-61787BFEAFA2}" sibTransId="{97651DAF-F7EC-4714-8B34-AB825F557BF3}"/>
    <dgm:cxn modelId="{B26D5AB8-4130-4353-80C8-CBCB2A07A99A}" type="presParOf" srcId="{ADA0C6C3-31B8-4345-BE09-D51EBFDF448C}" destId="{433AFD45-FC3E-4ACA-A9DF-D4BF59387008}" srcOrd="0" destOrd="0" presId="urn:microsoft.com/office/officeart/2005/8/layout/radial6"/>
    <dgm:cxn modelId="{CF2BCC23-2991-4B7B-B116-50FBC17EDA54}" type="presParOf" srcId="{ADA0C6C3-31B8-4345-BE09-D51EBFDF448C}" destId="{5B3238DE-9CC8-4672-835A-B8DA93B2F747}" srcOrd="1" destOrd="0" presId="urn:microsoft.com/office/officeart/2005/8/layout/radial6"/>
    <dgm:cxn modelId="{4DDBAF95-2E95-431B-8A59-1A7CCECA4650}" type="presParOf" srcId="{ADA0C6C3-31B8-4345-BE09-D51EBFDF448C}" destId="{669BA218-75E9-44FB-8063-CDCAEAA90E74}" srcOrd="2" destOrd="0" presId="urn:microsoft.com/office/officeart/2005/8/layout/radial6"/>
    <dgm:cxn modelId="{F79D09A8-E6EB-432A-B37F-4E5268E51FD9}" type="presParOf" srcId="{ADA0C6C3-31B8-4345-BE09-D51EBFDF448C}" destId="{90116772-66F6-4D9A-B7B7-725306AFAA1A}" srcOrd="3" destOrd="0" presId="urn:microsoft.com/office/officeart/2005/8/layout/radial6"/>
    <dgm:cxn modelId="{649DFF56-89D7-4A66-84F3-D0188D09861A}" type="presParOf" srcId="{ADA0C6C3-31B8-4345-BE09-D51EBFDF448C}" destId="{CA2E3FD3-2C78-4719-AF9C-015835A1BCFD}" srcOrd="4" destOrd="0" presId="urn:microsoft.com/office/officeart/2005/8/layout/radial6"/>
    <dgm:cxn modelId="{FD0489EB-C5D3-412A-A4D9-EB46221CCF6E}" type="presParOf" srcId="{ADA0C6C3-31B8-4345-BE09-D51EBFDF448C}" destId="{F50EE3AE-4D97-48CC-839A-1F70667BB078}" srcOrd="5" destOrd="0" presId="urn:microsoft.com/office/officeart/2005/8/layout/radial6"/>
    <dgm:cxn modelId="{32275F86-2C8A-4B8C-BE7C-08DD7009AD79}" type="presParOf" srcId="{ADA0C6C3-31B8-4345-BE09-D51EBFDF448C}" destId="{6B426A8E-62ED-49AD-A3FE-61A033ACF164}" srcOrd="6" destOrd="0" presId="urn:microsoft.com/office/officeart/2005/8/layout/radial6"/>
    <dgm:cxn modelId="{73211324-6709-42E0-BE94-AC652581E8ED}" type="presParOf" srcId="{ADA0C6C3-31B8-4345-BE09-D51EBFDF448C}" destId="{68945101-E393-4A61-BBD1-CB4D6AF1C2A1}" srcOrd="7" destOrd="0" presId="urn:microsoft.com/office/officeart/2005/8/layout/radial6"/>
    <dgm:cxn modelId="{868A1749-D220-48C5-BF16-1318B3A6EDDB}" type="presParOf" srcId="{ADA0C6C3-31B8-4345-BE09-D51EBFDF448C}" destId="{BC184671-4BD8-47A4-BC44-193782E6ADA7}" srcOrd="8" destOrd="0" presId="urn:microsoft.com/office/officeart/2005/8/layout/radial6"/>
    <dgm:cxn modelId="{6B1F1896-135D-42B7-B232-E3116ABCED77}" type="presParOf" srcId="{ADA0C6C3-31B8-4345-BE09-D51EBFDF448C}" destId="{AB1E5851-49F4-433D-B156-BFD1B6479FED}" srcOrd="9" destOrd="0" presId="urn:microsoft.com/office/officeart/2005/8/layout/radial6"/>
    <dgm:cxn modelId="{17903726-2B84-42FC-9927-E40C2927B8AB}" type="presParOf" srcId="{ADA0C6C3-31B8-4345-BE09-D51EBFDF448C}" destId="{BD06A602-3826-4563-9502-5A4120BCE88C}" srcOrd="10" destOrd="0" presId="urn:microsoft.com/office/officeart/2005/8/layout/radial6"/>
    <dgm:cxn modelId="{99022F3A-EF04-447D-87D9-CEDDB8159EAC}" type="presParOf" srcId="{ADA0C6C3-31B8-4345-BE09-D51EBFDF448C}" destId="{CA908028-B5AB-455C-B3B2-F8055561BE9B}" srcOrd="11" destOrd="0" presId="urn:microsoft.com/office/officeart/2005/8/layout/radial6"/>
    <dgm:cxn modelId="{4EC88F24-BD4B-439A-9984-9788FCFC6AFD}" type="presParOf" srcId="{ADA0C6C3-31B8-4345-BE09-D51EBFDF448C}" destId="{CBD9F909-2E98-4635-8F9F-011EEAA2F724}" srcOrd="12" destOrd="0" presId="urn:microsoft.com/office/officeart/2005/8/layout/radial6"/>
    <dgm:cxn modelId="{8FFA9D68-469B-4640-822D-5855829C1E23}" type="presParOf" srcId="{ADA0C6C3-31B8-4345-BE09-D51EBFDF448C}" destId="{DE97FAC4-28FC-4165-AE0F-8097444236B4}" srcOrd="13" destOrd="0" presId="urn:microsoft.com/office/officeart/2005/8/layout/radial6"/>
    <dgm:cxn modelId="{FC97C7CE-FE26-4891-A068-70CF3536C0E8}" type="presParOf" srcId="{ADA0C6C3-31B8-4345-BE09-D51EBFDF448C}" destId="{6690F85C-E893-4BA2-86D0-A536730E1723}" srcOrd="14" destOrd="0" presId="urn:microsoft.com/office/officeart/2005/8/layout/radial6"/>
    <dgm:cxn modelId="{8A2E77DC-2341-4B9C-8D61-E62092CE6C1F}" type="presParOf" srcId="{ADA0C6C3-31B8-4345-BE09-D51EBFDF448C}" destId="{10201A2F-EB29-433F-A2F5-1715041A6994}" srcOrd="15" destOrd="0" presId="urn:microsoft.com/office/officeart/2005/8/layout/radial6"/>
    <dgm:cxn modelId="{94748868-4A03-46EC-8795-C2AE6C643024}" type="presParOf" srcId="{ADA0C6C3-31B8-4345-BE09-D51EBFDF448C}" destId="{423A0C78-6253-44DD-A7E6-E74F98C0D87B}" srcOrd="16" destOrd="0" presId="urn:microsoft.com/office/officeart/2005/8/layout/radial6"/>
    <dgm:cxn modelId="{A6155E8D-706C-4AF2-B837-815CC0429DD5}" type="presParOf" srcId="{ADA0C6C3-31B8-4345-BE09-D51EBFDF448C}" destId="{2CE36384-E73F-4B9B-8490-E35255AF065D}" srcOrd="17" destOrd="0" presId="urn:microsoft.com/office/officeart/2005/8/layout/radial6"/>
    <dgm:cxn modelId="{B24CD78C-BBB0-4CF2-814A-13691DEC7364}" type="presParOf" srcId="{ADA0C6C3-31B8-4345-BE09-D51EBFDF448C}" destId="{AECA352C-1103-471F-9808-76DF7D9453C8}" srcOrd="18" destOrd="0" presId="urn:microsoft.com/office/officeart/2005/8/layout/radial6"/>
    <dgm:cxn modelId="{2B3FA7D2-63D4-423C-86AA-CFBAA3E379F8}" type="presParOf" srcId="{ADA0C6C3-31B8-4345-BE09-D51EBFDF448C}" destId="{981EC7FE-7F44-4F16-9883-B7A7219C4FD3}" srcOrd="19" destOrd="0" presId="urn:microsoft.com/office/officeart/2005/8/layout/radial6"/>
    <dgm:cxn modelId="{B9E5E63E-BC2A-4CDB-B8EB-5D963B6F3C95}" type="presParOf" srcId="{ADA0C6C3-31B8-4345-BE09-D51EBFDF448C}" destId="{D38945DD-2F07-4E75-BDA9-4C85E53F5686}" srcOrd="20" destOrd="0" presId="urn:microsoft.com/office/officeart/2005/8/layout/radial6"/>
    <dgm:cxn modelId="{59AA7BDF-51AC-452A-9992-357498C3497C}" type="presParOf" srcId="{ADA0C6C3-31B8-4345-BE09-D51EBFDF448C}" destId="{70B2A3B9-4D06-49BC-BD65-5B1AF4D0289B}" srcOrd="21" destOrd="0" presId="urn:microsoft.com/office/officeart/2005/8/layout/radial6"/>
    <dgm:cxn modelId="{C19622F1-3D20-4497-93BA-8BCE622E61FE}" type="presParOf" srcId="{ADA0C6C3-31B8-4345-BE09-D51EBFDF448C}" destId="{6AC2FCA0-710C-4219-8F39-471F5B2215E6}" srcOrd="22" destOrd="0" presId="urn:microsoft.com/office/officeart/2005/8/layout/radial6"/>
    <dgm:cxn modelId="{A73BB051-8D3A-496E-9751-E4DC4FBACE10}" type="presParOf" srcId="{ADA0C6C3-31B8-4345-BE09-D51EBFDF448C}" destId="{D287D1A5-70E3-4DF0-8C91-E886F715D005}" srcOrd="23" destOrd="0" presId="urn:microsoft.com/office/officeart/2005/8/layout/radial6"/>
    <dgm:cxn modelId="{34B5200B-E5CB-49E7-9FDC-978E12B37392}" type="presParOf" srcId="{ADA0C6C3-31B8-4345-BE09-D51EBFDF448C}" destId="{CD7AD925-D70B-4AC0-BED5-185DF6468CE9}" srcOrd="24" destOrd="0" presId="urn:microsoft.com/office/officeart/2005/8/layout/radial6"/>
  </dgm:cxnLst>
  <dgm:bg/>
  <dgm:whole/>
</dgm:dataModel>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B8AF21F-3774-4360-A680-B98257EA636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 xmlns:a16="http://schemas.microsoft.com/office/drawing/2014/main" id="{53DD776B-2D33-4297-8352-C9B5462D3B4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C44114D-07ED-425D-8F84-49E45683835D}" type="datetimeFigureOut">
              <a:rPr lang="en-US"/>
              <a:pPr>
                <a:defRPr/>
              </a:pPr>
              <a:t>6/28/2021</a:t>
            </a:fld>
            <a:endParaRPr lang="en-US"/>
          </a:p>
        </p:txBody>
      </p:sp>
      <p:sp>
        <p:nvSpPr>
          <p:cNvPr id="4" name="Slide Image Placeholder 3">
            <a:extLst>
              <a:ext uri="{FF2B5EF4-FFF2-40B4-BE49-F238E27FC236}">
                <a16:creationId xmlns="" xmlns:a16="http://schemas.microsoft.com/office/drawing/2014/main" id="{214F1E8F-03CA-4FBC-904C-CD6DB36B2A69}"/>
              </a:ext>
            </a:extLst>
          </p:cNvPr>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3EAA6458-2333-4B0B-B106-761479CEB6E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38CF6E1C-AAFF-4C0F-8560-0D49968AC03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 xmlns:a16="http://schemas.microsoft.com/office/drawing/2014/main" id="{13110038-DA51-4EFC-830B-D42D873A20A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A653776-2D00-4BD8-B16A-A01577CBF32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 xmlns:a16="http://schemas.microsoft.com/office/drawing/2014/main" id="{2E8C7660-14E9-4101-ABCB-C5685F4BB163}"/>
              </a:ext>
            </a:extLst>
          </p:cNvPr>
          <p:cNvSpPr>
            <a:spLocks noGrp="1" noRot="1" noChangeAspect="1" noTextEdit="1"/>
          </p:cNvSpPr>
          <p:nvPr>
            <p:ph type="sldImg"/>
          </p:nvPr>
        </p:nvSpPr>
        <p:spPr bwMode="auto">
          <a:xfrm>
            <a:off x="388938" y="685800"/>
            <a:ext cx="6080125"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9" name="Notes Placeholder 2">
            <a:extLst>
              <a:ext uri="{FF2B5EF4-FFF2-40B4-BE49-F238E27FC236}">
                <a16:creationId xmlns="" xmlns:a16="http://schemas.microsoft.com/office/drawing/2014/main" id="{35540AF1-6987-42DA-9099-D67B3D7DC06F}"/>
              </a:ext>
            </a:extLst>
          </p:cNvPr>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2644" name="Date Placeholder 3">
            <a:extLst>
              <a:ext uri="{FF2B5EF4-FFF2-40B4-BE49-F238E27FC236}">
                <a16:creationId xmlns="" xmlns:a16="http://schemas.microsoft.com/office/drawing/2014/main" id="{60A49803-7912-4937-84D1-9D5D61AAF48C}"/>
              </a:ext>
            </a:extLst>
          </p:cNvPr>
          <p:cNvSpPr>
            <a:spLocks noGrp="1"/>
          </p:cNvSpPr>
          <p:nvPr>
            <p:ph type="dt" sz="quarter" idx="1"/>
          </p:nvPr>
        </p:nvSpPr>
        <p:spPr bwMode="auto"/>
        <p:txBody>
          <a:bodyPr wrap="square" numCol="1" anchor="t"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BB1D9D21-7EC2-4409-978B-64F98DCE6395}" type="datetime3">
              <a:rPr lang="en-US" altLang="en-US" smtClean="0">
                <a:solidFill>
                  <a:srgbClr val="000000"/>
                </a:solidFill>
                <a:latin typeface="Calibri" pitchFamily="34" charset="0"/>
              </a:rPr>
              <a:pPr fontAlgn="base">
                <a:spcBef>
                  <a:spcPct val="0"/>
                </a:spcBef>
                <a:spcAft>
                  <a:spcPct val="0"/>
                </a:spcAft>
                <a:defRPr/>
              </a:pPr>
              <a:t>28 June 2021</a:t>
            </a:fld>
            <a:endParaRPr lang="en-US" altLang="en-US">
              <a:solidFill>
                <a:srgbClr val="000000"/>
              </a:solidFill>
              <a:latin typeface="Calibri" pitchFamily="34" charset="0"/>
            </a:endParaRPr>
          </a:p>
        </p:txBody>
      </p:sp>
      <p:sp>
        <p:nvSpPr>
          <p:cNvPr id="112645" name="Footer Placeholder 4">
            <a:extLst>
              <a:ext uri="{FF2B5EF4-FFF2-40B4-BE49-F238E27FC236}">
                <a16:creationId xmlns="" xmlns:a16="http://schemas.microsoft.com/office/drawing/2014/main" id="{3D34C9C7-6E31-44C9-A5FC-45CDAB09C424}"/>
              </a:ext>
            </a:extLst>
          </p:cNvPr>
          <p:cNvSpPr>
            <a:spLocks noGrp="1"/>
          </p:cNvSpPr>
          <p:nvPr>
            <p:ph type="ftr" sz="quarter" idx="4"/>
          </p:nvPr>
        </p:nvSpPr>
        <p:spPr bwMode="auto"/>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r>
              <a:rPr lang="en-US" altLang="en-US">
                <a:solidFill>
                  <a:srgbClr val="000000"/>
                </a:solidFill>
                <a:latin typeface="Calibri" pitchFamily="34" charset="0"/>
              </a:rPr>
              <a:t>1-59</a:t>
            </a:r>
          </a:p>
        </p:txBody>
      </p:sp>
      <p:sp>
        <p:nvSpPr>
          <p:cNvPr id="19462" name="Slide Number Placeholder 5">
            <a:extLst>
              <a:ext uri="{FF2B5EF4-FFF2-40B4-BE49-F238E27FC236}">
                <a16:creationId xmlns="" xmlns:a16="http://schemas.microsoft.com/office/drawing/2014/main" id="{27D2DCE2-ADCC-4085-BDB6-DFEFAA3DB8EE}"/>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70B104-78AB-40B9-BEEC-B01C4A8CDF90}" type="slidenum">
              <a:rPr lang="en-US" altLang="en-US" smtClean="0">
                <a:solidFill>
                  <a:srgbClr val="000000"/>
                </a:solidFill>
              </a:rPr>
              <a:pPr>
                <a:spcBef>
                  <a:spcPct val="0"/>
                </a:spcBef>
              </a:pPr>
              <a:t>1</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7AD63BC-1BDC-4288-99E7-A9AF5933C5F4}" type="slidenum">
              <a:rPr lang="en-US"/>
              <a:pPr fontAlgn="base">
                <a:spcBef>
                  <a:spcPct val="0"/>
                </a:spcBef>
                <a:spcAft>
                  <a:spcPct val="0"/>
                </a:spcAft>
              </a:pPr>
              <a:t>42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09440" y="1371600"/>
            <a:ext cx="10442965"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endParaRPr lang="en-US" dirty="0"/>
          </a:p>
        </p:txBody>
      </p:sp>
      <p:sp>
        <p:nvSpPr>
          <p:cNvPr id="17" name="Subtitle 16"/>
          <p:cNvSpPr>
            <a:spLocks noGrp="1"/>
          </p:cNvSpPr>
          <p:nvPr>
            <p:ph type="subTitle" idx="1"/>
          </p:nvPr>
        </p:nvSpPr>
        <p:spPr>
          <a:xfrm>
            <a:off x="709440" y="3228536"/>
            <a:ext cx="10447019"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a:extLst>
              <a:ext uri="{FF2B5EF4-FFF2-40B4-BE49-F238E27FC236}">
                <a16:creationId xmlns="" xmlns:a16="http://schemas.microsoft.com/office/drawing/2014/main" id="{869D8FB4-E85A-4439-9B9D-5F8C7E30C152}"/>
              </a:ext>
            </a:extLst>
          </p:cNvPr>
          <p:cNvSpPr>
            <a:spLocks noGrp="1"/>
          </p:cNvSpPr>
          <p:nvPr>
            <p:ph type="dt" sz="half" idx="10"/>
          </p:nvPr>
        </p:nvSpPr>
        <p:spPr/>
        <p:txBody>
          <a:bodyPr/>
          <a:lstStyle>
            <a:lvl1pPr>
              <a:defRPr/>
            </a:lvl1pPr>
          </a:lstStyle>
          <a:p>
            <a:pPr>
              <a:defRPr/>
            </a:pPr>
            <a:fld id="{641B195F-CEDD-4DD1-960D-E121CF3B2BB5}" type="datetimeFigureOut">
              <a:rPr lang="en-US"/>
              <a:pPr>
                <a:defRPr/>
              </a:pPr>
              <a:t>6/28/2021</a:t>
            </a:fld>
            <a:endParaRPr lang="en-US"/>
          </a:p>
        </p:txBody>
      </p:sp>
      <p:sp>
        <p:nvSpPr>
          <p:cNvPr id="5" name="Footer Placeholder 21">
            <a:extLst>
              <a:ext uri="{FF2B5EF4-FFF2-40B4-BE49-F238E27FC236}">
                <a16:creationId xmlns="" xmlns:a16="http://schemas.microsoft.com/office/drawing/2014/main" id="{4E1F91C4-84F8-4E68-B155-BFA86161FAD5}"/>
              </a:ext>
            </a:extLst>
          </p:cNvPr>
          <p:cNvSpPr>
            <a:spLocks noGrp="1"/>
          </p:cNvSpPr>
          <p:nvPr>
            <p:ph type="ftr" sz="quarter" idx="11"/>
          </p:nvPr>
        </p:nvSpPr>
        <p:spPr>
          <a:xfrm>
            <a:off x="9628189" y="6477000"/>
            <a:ext cx="1925637" cy="381000"/>
          </a:xfrm>
          <a:prstGeom prst="rect">
            <a:avLst/>
          </a:prstGeom>
        </p:spPr>
        <p:txBody>
          <a:bodyPr/>
          <a:lstStyle>
            <a:lvl1pPr eaLnBrk="1" fontAlgn="auto" hangingPunct="1">
              <a:spcBef>
                <a:spcPts val="0"/>
              </a:spcBef>
              <a:spcAft>
                <a:spcPts val="0"/>
              </a:spcAft>
              <a:defRPr>
                <a:solidFill>
                  <a:prstClr val="black"/>
                </a:solidFill>
                <a:latin typeface="+mn-lt"/>
                <a:cs typeface="+mn-cs"/>
              </a:defRPr>
            </a:lvl1pPr>
          </a:lstStyle>
          <a:p>
            <a:pPr>
              <a:defRPr/>
            </a:pPr>
            <a:endParaRPr lang="en-US"/>
          </a:p>
        </p:txBody>
      </p:sp>
    </p:spTree>
    <p:extLst>
      <p:ext uri="{BB962C8B-B14F-4D97-AF65-F5344CB8AC3E}">
        <p14:creationId xmlns="" xmlns:p14="http://schemas.microsoft.com/office/powerpoint/2010/main" val="2418196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a:extLst>
              <a:ext uri="{FF2B5EF4-FFF2-40B4-BE49-F238E27FC236}">
                <a16:creationId xmlns="" xmlns:a16="http://schemas.microsoft.com/office/drawing/2014/main" id="{0A2E88DD-C1B5-4321-A365-5EB10B384F05}"/>
              </a:ext>
            </a:extLst>
          </p:cNvPr>
          <p:cNvSpPr/>
          <p:nvPr/>
        </p:nvSpPr>
        <p:spPr>
          <a:xfrm rot="420000" flipV="1">
            <a:off x="4210050" y="1108075"/>
            <a:ext cx="6992938"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Right Triangle 5">
            <a:extLst>
              <a:ext uri="{FF2B5EF4-FFF2-40B4-BE49-F238E27FC236}">
                <a16:creationId xmlns="" xmlns:a16="http://schemas.microsoft.com/office/drawing/2014/main" id="{BD983FDB-F58D-4D41-9460-082E43E948BD}"/>
              </a:ext>
            </a:extLst>
          </p:cNvPr>
          <p:cNvSpPr/>
          <p:nvPr/>
        </p:nvSpPr>
        <p:spPr>
          <a:xfrm rot="420000" flipV="1">
            <a:off x="10645776" y="5359402"/>
            <a:ext cx="2063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Freeform 6">
            <a:extLst>
              <a:ext uri="{FF2B5EF4-FFF2-40B4-BE49-F238E27FC236}">
                <a16:creationId xmlns="" xmlns:a16="http://schemas.microsoft.com/office/drawing/2014/main" id="{40ECF4E7-363F-4951-BBA3-DC1F6821D0C5}"/>
              </a:ext>
            </a:extLst>
          </p:cNvPr>
          <p:cNvSpPr>
            <a:spLocks/>
          </p:cNvSpPr>
          <p:nvPr/>
        </p:nvSpPr>
        <p:spPr bwMode="auto">
          <a:xfrm flipV="1">
            <a:off x="-12700" y="5816600"/>
            <a:ext cx="1218723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mn-lt"/>
              <a:cs typeface="Arial" charset="0"/>
            </a:endParaRPr>
          </a:p>
        </p:txBody>
      </p:sp>
      <p:sp>
        <p:nvSpPr>
          <p:cNvPr id="8" name="Freeform 7">
            <a:extLst>
              <a:ext uri="{FF2B5EF4-FFF2-40B4-BE49-F238E27FC236}">
                <a16:creationId xmlns="" xmlns:a16="http://schemas.microsoft.com/office/drawing/2014/main" id="{3759CFEB-3FFF-4142-8E83-623FF7AA43BC}"/>
              </a:ext>
            </a:extLst>
          </p:cNvPr>
          <p:cNvSpPr>
            <a:spLocks/>
          </p:cNvSpPr>
          <p:nvPr/>
        </p:nvSpPr>
        <p:spPr bwMode="auto">
          <a:xfrm flipV="1">
            <a:off x="5827714" y="6219827"/>
            <a:ext cx="633412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mn-lt"/>
              <a:cs typeface="Arial" charset="0"/>
            </a:endParaRPr>
          </a:p>
        </p:txBody>
      </p:sp>
      <p:sp>
        <p:nvSpPr>
          <p:cNvPr id="2" name="Title 1"/>
          <p:cNvSpPr>
            <a:spLocks noGrp="1"/>
          </p:cNvSpPr>
          <p:nvPr>
            <p:ph type="title"/>
          </p:nvPr>
        </p:nvSpPr>
        <p:spPr>
          <a:xfrm>
            <a:off x="810789" y="1176999"/>
            <a:ext cx="2943165"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810789" y="2828785"/>
            <a:ext cx="2939111"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4636226" y="1199517"/>
            <a:ext cx="6141728"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a:extLst>
              <a:ext uri="{FF2B5EF4-FFF2-40B4-BE49-F238E27FC236}">
                <a16:creationId xmlns="" xmlns:a16="http://schemas.microsoft.com/office/drawing/2014/main" id="{410F6C49-2000-476C-B444-7B806D91E641}"/>
              </a:ext>
            </a:extLst>
          </p:cNvPr>
          <p:cNvSpPr>
            <a:spLocks noGrp="1"/>
          </p:cNvSpPr>
          <p:nvPr>
            <p:ph type="dt" sz="half" idx="10"/>
          </p:nvPr>
        </p:nvSpPr>
        <p:spPr/>
        <p:txBody>
          <a:bodyPr/>
          <a:lstStyle>
            <a:lvl1pPr>
              <a:defRPr/>
            </a:lvl1pPr>
          </a:lstStyle>
          <a:p>
            <a:pPr>
              <a:defRPr/>
            </a:pPr>
            <a:fld id="{03C6C2B5-0291-4363-ADBA-B2FB5F715DC8}" type="datetime5">
              <a:rPr lang="en-US"/>
              <a:pPr>
                <a:defRPr/>
              </a:pPr>
              <a:t>28-Jun-21</a:t>
            </a:fld>
            <a:endParaRPr lang="en-US"/>
          </a:p>
        </p:txBody>
      </p:sp>
      <p:sp>
        <p:nvSpPr>
          <p:cNvPr id="10" name="Footer Placeholder 5">
            <a:extLst>
              <a:ext uri="{FF2B5EF4-FFF2-40B4-BE49-F238E27FC236}">
                <a16:creationId xmlns="" xmlns:a16="http://schemas.microsoft.com/office/drawing/2014/main" id="{CC4282C6-9332-4146-BDA3-6C67548DFF5D}"/>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386643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0338C3C8-B998-4DB6-8146-D076C3030D01}"/>
              </a:ext>
            </a:extLst>
          </p:cNvPr>
          <p:cNvSpPr>
            <a:spLocks noGrp="1"/>
          </p:cNvSpPr>
          <p:nvPr>
            <p:ph type="dt" sz="half" idx="10"/>
          </p:nvPr>
        </p:nvSpPr>
        <p:spPr/>
        <p:txBody>
          <a:bodyPr/>
          <a:lstStyle>
            <a:lvl1pPr>
              <a:defRPr/>
            </a:lvl1pPr>
          </a:lstStyle>
          <a:p>
            <a:pPr>
              <a:defRPr/>
            </a:pPr>
            <a:fld id="{2342D44D-F7F4-447C-A647-47B4985A1A12}" type="datetime5">
              <a:rPr lang="en-US"/>
              <a:pPr>
                <a:defRPr/>
              </a:pPr>
              <a:t>28-Jun-21</a:t>
            </a:fld>
            <a:endParaRPr lang="en-US"/>
          </a:p>
        </p:txBody>
      </p:sp>
      <p:sp>
        <p:nvSpPr>
          <p:cNvPr id="5" name="Footer Placeholder 21">
            <a:extLst>
              <a:ext uri="{FF2B5EF4-FFF2-40B4-BE49-F238E27FC236}">
                <a16:creationId xmlns="" xmlns:a16="http://schemas.microsoft.com/office/drawing/2014/main" id="{40AD8A1B-EEA7-490E-88EE-3343418F2939}"/>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2869671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7332" y="914402"/>
            <a:ext cx="2736414"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8092" y="914402"/>
            <a:ext cx="8006543"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4013A37B-C70D-41D7-BD10-D0E0FF85E9C3}"/>
              </a:ext>
            </a:extLst>
          </p:cNvPr>
          <p:cNvSpPr>
            <a:spLocks noGrp="1"/>
          </p:cNvSpPr>
          <p:nvPr>
            <p:ph type="dt" sz="half" idx="10"/>
          </p:nvPr>
        </p:nvSpPr>
        <p:spPr/>
        <p:txBody>
          <a:bodyPr/>
          <a:lstStyle>
            <a:lvl1pPr>
              <a:defRPr/>
            </a:lvl1pPr>
          </a:lstStyle>
          <a:p>
            <a:pPr>
              <a:defRPr/>
            </a:pPr>
            <a:fld id="{512845C0-D989-4E82-A331-7B35418C8D6D}" type="datetime5">
              <a:rPr lang="en-US"/>
              <a:pPr>
                <a:defRPr/>
              </a:pPr>
              <a:t>28-Jun-21</a:t>
            </a:fld>
            <a:endParaRPr lang="en-US"/>
          </a:p>
        </p:txBody>
      </p:sp>
      <p:sp>
        <p:nvSpPr>
          <p:cNvPr id="5" name="Footer Placeholder 21">
            <a:extLst>
              <a:ext uri="{FF2B5EF4-FFF2-40B4-BE49-F238E27FC236}">
                <a16:creationId xmlns="" xmlns:a16="http://schemas.microsoft.com/office/drawing/2014/main" id="{6FC7DF5E-6FCD-4D0E-BD3F-0AEB089CCD1F}"/>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1145165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3D18992-43F8-4996-806D-CCAE2D1E273B}"/>
              </a:ext>
            </a:extLst>
          </p:cNvPr>
          <p:cNvSpPr>
            <a:spLocks noGrp="1"/>
          </p:cNvSpPr>
          <p:nvPr>
            <p:ph type="dt" sz="half" idx="10"/>
          </p:nvPr>
        </p:nvSpPr>
        <p:spPr/>
        <p:txBody>
          <a:bodyPr/>
          <a:lstStyle>
            <a:lvl1pPr>
              <a:defRPr/>
            </a:lvl1pPr>
          </a:lstStyle>
          <a:p>
            <a:pPr>
              <a:defRPr/>
            </a:pPr>
            <a:fld id="{23DEDA1A-8081-4DBB-98AF-4B4D37B7DFDA}" type="datetime5">
              <a:rPr lang="en-US"/>
              <a:pPr>
                <a:defRPr/>
              </a:pPr>
              <a:t>28-Jun-21</a:t>
            </a:fld>
            <a:endParaRPr lang="en-US"/>
          </a:p>
        </p:txBody>
      </p:sp>
      <p:sp>
        <p:nvSpPr>
          <p:cNvPr id="4" name="Footer Placeholder 3">
            <a:extLst>
              <a:ext uri="{FF2B5EF4-FFF2-40B4-BE49-F238E27FC236}">
                <a16:creationId xmlns="" xmlns:a16="http://schemas.microsoft.com/office/drawing/2014/main" id="{4FC103A8-5C41-44B4-B3CF-DEB3AE603A03}"/>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3782234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8092" y="274641"/>
            <a:ext cx="10945654"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 xmlns:a16="http://schemas.microsoft.com/office/drawing/2014/main" id="{2BDF1345-7E62-4A76-B77B-7945BFFABF4B}"/>
              </a:ext>
            </a:extLst>
          </p:cNvPr>
          <p:cNvSpPr>
            <a:spLocks noGrp="1"/>
          </p:cNvSpPr>
          <p:nvPr>
            <p:ph type="dt" sz="half" idx="10"/>
          </p:nvPr>
        </p:nvSpPr>
        <p:spPr>
          <a:xfrm>
            <a:off x="608013" y="6245225"/>
            <a:ext cx="2838450" cy="476250"/>
          </a:xfrm>
        </p:spPr>
        <p:txBody>
          <a:bodyPr/>
          <a:lstStyle>
            <a:lvl1pPr>
              <a:defRPr/>
            </a:lvl1pPr>
          </a:lstStyle>
          <a:p>
            <a:pPr>
              <a:defRPr/>
            </a:pPr>
            <a:endParaRPr lang="en-US"/>
          </a:p>
        </p:txBody>
      </p:sp>
      <p:sp>
        <p:nvSpPr>
          <p:cNvPr id="4" name="Footer Placeholder 3">
            <a:extLst>
              <a:ext uri="{FF2B5EF4-FFF2-40B4-BE49-F238E27FC236}">
                <a16:creationId xmlns="" xmlns:a16="http://schemas.microsoft.com/office/drawing/2014/main" id="{A97F93E9-061A-481F-BF76-E9D5A0D6C616}"/>
              </a:ext>
            </a:extLst>
          </p:cNvPr>
          <p:cNvSpPr>
            <a:spLocks noGrp="1"/>
          </p:cNvSpPr>
          <p:nvPr>
            <p:ph type="ftr" sz="quarter" idx="11"/>
          </p:nvPr>
        </p:nvSpPr>
        <p:spPr>
          <a:xfrm>
            <a:off x="4156076" y="6245225"/>
            <a:ext cx="3849688" cy="476250"/>
          </a:xfrm>
          <a:prstGeom prst="rect">
            <a:avLst/>
          </a:prstGeom>
        </p:spPr>
        <p:txBody>
          <a:bodyPr/>
          <a:lstStyle>
            <a:lvl1pPr eaLnBrk="1" hangingPunct="1">
              <a:defRPr>
                <a:solidFill>
                  <a:prstClr val="black"/>
                </a:solidFill>
                <a:latin typeface="+mn-lt"/>
                <a:cs typeface="Arial" charset="0"/>
              </a:defRPr>
            </a:lvl1pPr>
          </a:lstStyle>
          <a:p>
            <a:pPr>
              <a:defRPr/>
            </a:pPr>
            <a:endParaRPr lang="en-US"/>
          </a:p>
        </p:txBody>
      </p:sp>
      <p:sp>
        <p:nvSpPr>
          <p:cNvPr id="5" name="Slide Number Placeholder 4">
            <a:extLst>
              <a:ext uri="{FF2B5EF4-FFF2-40B4-BE49-F238E27FC236}">
                <a16:creationId xmlns="" xmlns:a16="http://schemas.microsoft.com/office/drawing/2014/main" id="{F52EAF7C-0733-4AE1-83DF-9AC88E9605C1}"/>
              </a:ext>
            </a:extLst>
          </p:cNvPr>
          <p:cNvSpPr>
            <a:spLocks noGrp="1"/>
          </p:cNvSpPr>
          <p:nvPr>
            <p:ph type="sldNum" sz="quarter" idx="12"/>
          </p:nvPr>
        </p:nvSpPr>
        <p:spPr>
          <a:xfrm>
            <a:off x="8715375" y="6245225"/>
            <a:ext cx="283845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2D1CE988-3F1A-4B77-AD72-B59FA8B112D6}" type="slidenum">
              <a:rPr lang="en-US" altLang="en-US"/>
              <a:pPr>
                <a:defRPr/>
              </a:pPr>
              <a:t>‹#›</a:t>
            </a:fld>
            <a:endParaRPr lang="en-US" altLang="en-US"/>
          </a:p>
        </p:txBody>
      </p:sp>
    </p:spTree>
    <p:extLst>
      <p:ext uri="{BB962C8B-B14F-4D97-AF65-F5344CB8AC3E}">
        <p14:creationId xmlns="" xmlns:p14="http://schemas.microsoft.com/office/powerpoint/2010/main" val="2740587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09440" y="1371600"/>
            <a:ext cx="10442965"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a:t>Click to edit Master title style</a:t>
            </a:r>
          </a:p>
        </p:txBody>
      </p:sp>
      <p:sp>
        <p:nvSpPr>
          <p:cNvPr id="17" name="Subtitle 16"/>
          <p:cNvSpPr>
            <a:spLocks noGrp="1"/>
          </p:cNvSpPr>
          <p:nvPr>
            <p:ph type="subTitle" idx="1"/>
          </p:nvPr>
        </p:nvSpPr>
        <p:spPr>
          <a:xfrm>
            <a:off x="709440" y="3228536"/>
            <a:ext cx="10447019"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a:extLst>
              <a:ext uri="{FF2B5EF4-FFF2-40B4-BE49-F238E27FC236}">
                <a16:creationId xmlns="" xmlns:a16="http://schemas.microsoft.com/office/drawing/2014/main" id="{8A955DB3-5EF2-4D2D-8526-51CF9DF39794}"/>
              </a:ext>
            </a:extLst>
          </p:cNvPr>
          <p:cNvSpPr>
            <a:spLocks noGrp="1"/>
          </p:cNvSpPr>
          <p:nvPr>
            <p:ph type="dt" sz="half" idx="10"/>
          </p:nvPr>
        </p:nvSpPr>
        <p:spPr/>
        <p:txBody>
          <a:bodyPr/>
          <a:lstStyle>
            <a:lvl1pPr>
              <a:defRPr/>
            </a:lvl1pPr>
          </a:lstStyle>
          <a:p>
            <a:pPr>
              <a:defRPr/>
            </a:pPr>
            <a:fld id="{E4301207-07ED-4673-B586-49E8760B0514}" type="datetime5">
              <a:rPr lang="en-US"/>
              <a:pPr>
                <a:defRPr/>
              </a:pPr>
              <a:t>28-Jun-21</a:t>
            </a:fld>
            <a:endParaRPr lang="en-US"/>
          </a:p>
        </p:txBody>
      </p:sp>
      <p:sp>
        <p:nvSpPr>
          <p:cNvPr id="5" name="Footer Placeholder 21">
            <a:extLst>
              <a:ext uri="{FF2B5EF4-FFF2-40B4-BE49-F238E27FC236}">
                <a16:creationId xmlns="" xmlns:a16="http://schemas.microsoft.com/office/drawing/2014/main" id="{94DDDD55-0A31-44FB-9C66-11BF4AA660A5}"/>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322648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91B37BBD-8D57-4DB1-9A46-19DB80A95C2C}"/>
              </a:ext>
            </a:extLst>
          </p:cNvPr>
          <p:cNvSpPr>
            <a:spLocks noGrp="1"/>
          </p:cNvSpPr>
          <p:nvPr>
            <p:ph type="dt" sz="half" idx="10"/>
          </p:nvPr>
        </p:nvSpPr>
        <p:spPr/>
        <p:txBody>
          <a:bodyPr/>
          <a:lstStyle>
            <a:lvl1pPr>
              <a:defRPr/>
            </a:lvl1pPr>
          </a:lstStyle>
          <a:p>
            <a:pPr>
              <a:defRPr/>
            </a:pPr>
            <a:fld id="{1445313D-BBF9-4E46-9E3B-18AD8E18DABD}" type="datetime5">
              <a:rPr lang="en-US"/>
              <a:pPr>
                <a:defRPr/>
              </a:pPr>
              <a:t>28-Jun-21</a:t>
            </a:fld>
            <a:endParaRPr lang="en-US"/>
          </a:p>
        </p:txBody>
      </p:sp>
      <p:sp>
        <p:nvSpPr>
          <p:cNvPr id="5" name="Footer Placeholder 21">
            <a:extLst>
              <a:ext uri="{FF2B5EF4-FFF2-40B4-BE49-F238E27FC236}">
                <a16:creationId xmlns="" xmlns:a16="http://schemas.microsoft.com/office/drawing/2014/main" id="{5EF85EF9-F89C-45B6-9309-CB305C60501C}"/>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359834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5387" y="1316736"/>
            <a:ext cx="10337562"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705387" y="2704664"/>
            <a:ext cx="10337562"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9">
            <a:extLst>
              <a:ext uri="{FF2B5EF4-FFF2-40B4-BE49-F238E27FC236}">
                <a16:creationId xmlns="" xmlns:a16="http://schemas.microsoft.com/office/drawing/2014/main" id="{CD1B3728-01A1-4492-BC58-EBE9238D3B3C}"/>
              </a:ext>
            </a:extLst>
          </p:cNvPr>
          <p:cNvSpPr>
            <a:spLocks noGrp="1"/>
          </p:cNvSpPr>
          <p:nvPr>
            <p:ph type="dt" sz="half" idx="10"/>
          </p:nvPr>
        </p:nvSpPr>
        <p:spPr/>
        <p:txBody>
          <a:bodyPr/>
          <a:lstStyle>
            <a:lvl1pPr>
              <a:defRPr/>
            </a:lvl1pPr>
          </a:lstStyle>
          <a:p>
            <a:pPr>
              <a:defRPr/>
            </a:pPr>
            <a:fld id="{2C3B8C41-2D21-4B9D-A90B-A290FAA54718}" type="datetime5">
              <a:rPr lang="en-US"/>
              <a:pPr>
                <a:defRPr/>
              </a:pPr>
              <a:t>28-Jun-21</a:t>
            </a:fld>
            <a:endParaRPr lang="en-US"/>
          </a:p>
        </p:txBody>
      </p:sp>
      <p:sp>
        <p:nvSpPr>
          <p:cNvPr id="5" name="Footer Placeholder 21">
            <a:extLst>
              <a:ext uri="{FF2B5EF4-FFF2-40B4-BE49-F238E27FC236}">
                <a16:creationId xmlns="" xmlns:a16="http://schemas.microsoft.com/office/drawing/2014/main" id="{9C2EE09F-8E74-4EA1-8376-A6E17F334D18}"/>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86324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8092" y="704088"/>
            <a:ext cx="10945654" cy="1143000"/>
          </a:xfrm>
        </p:spPr>
        <p:txBody>
          <a:bodyPr/>
          <a:lstStyle/>
          <a:p>
            <a:r>
              <a:rPr lang="en-US"/>
              <a:t>Click to edit Master title style</a:t>
            </a:r>
          </a:p>
        </p:txBody>
      </p:sp>
      <p:sp>
        <p:nvSpPr>
          <p:cNvPr id="3" name="Content Placeholder 2"/>
          <p:cNvSpPr>
            <a:spLocks noGrp="1"/>
          </p:cNvSpPr>
          <p:nvPr>
            <p:ph sz="half" idx="1"/>
          </p:nvPr>
        </p:nvSpPr>
        <p:spPr>
          <a:xfrm>
            <a:off x="608092" y="1920085"/>
            <a:ext cx="5371478"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2268" y="1920085"/>
            <a:ext cx="5371478"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 xmlns:a16="http://schemas.microsoft.com/office/drawing/2014/main" id="{80C2AB0F-936E-49CD-B6DD-1C5522457ACC}"/>
              </a:ext>
            </a:extLst>
          </p:cNvPr>
          <p:cNvSpPr>
            <a:spLocks noGrp="1"/>
          </p:cNvSpPr>
          <p:nvPr>
            <p:ph type="dt" sz="half" idx="10"/>
          </p:nvPr>
        </p:nvSpPr>
        <p:spPr/>
        <p:txBody>
          <a:bodyPr/>
          <a:lstStyle>
            <a:lvl1pPr>
              <a:defRPr/>
            </a:lvl1pPr>
          </a:lstStyle>
          <a:p>
            <a:pPr>
              <a:defRPr/>
            </a:pPr>
            <a:fld id="{703D6C8A-E187-4504-8597-EFB357C78FDC}" type="datetime5">
              <a:rPr lang="en-US"/>
              <a:pPr>
                <a:defRPr/>
              </a:pPr>
              <a:t>28-Jun-21</a:t>
            </a:fld>
            <a:endParaRPr lang="en-US"/>
          </a:p>
        </p:txBody>
      </p:sp>
      <p:sp>
        <p:nvSpPr>
          <p:cNvPr id="6" name="Footer Placeholder 21">
            <a:extLst>
              <a:ext uri="{FF2B5EF4-FFF2-40B4-BE49-F238E27FC236}">
                <a16:creationId xmlns="" xmlns:a16="http://schemas.microsoft.com/office/drawing/2014/main" id="{6FD8779A-74FF-45D6-8C96-7DA3206444B6}"/>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345294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092" y="704088"/>
            <a:ext cx="10945654"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092" y="1855248"/>
            <a:ext cx="5373591"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178047" y="1859760"/>
            <a:ext cx="5375701"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608092" y="2514600"/>
            <a:ext cx="5373591"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78047" y="2514600"/>
            <a:ext cx="5375701"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a:extLst>
              <a:ext uri="{FF2B5EF4-FFF2-40B4-BE49-F238E27FC236}">
                <a16:creationId xmlns="" xmlns:a16="http://schemas.microsoft.com/office/drawing/2014/main" id="{136B860A-4554-42AE-A866-5FADB020620E}"/>
              </a:ext>
            </a:extLst>
          </p:cNvPr>
          <p:cNvSpPr>
            <a:spLocks noGrp="1"/>
          </p:cNvSpPr>
          <p:nvPr>
            <p:ph type="dt" sz="half" idx="10"/>
          </p:nvPr>
        </p:nvSpPr>
        <p:spPr/>
        <p:txBody>
          <a:bodyPr/>
          <a:lstStyle>
            <a:lvl1pPr>
              <a:defRPr/>
            </a:lvl1pPr>
          </a:lstStyle>
          <a:p>
            <a:pPr>
              <a:defRPr/>
            </a:pPr>
            <a:fld id="{63E7F98C-535C-4BBF-8C27-4FFD03F56DDF}" type="datetime5">
              <a:rPr lang="en-US"/>
              <a:pPr>
                <a:defRPr/>
              </a:pPr>
              <a:t>28-Jun-21</a:t>
            </a:fld>
            <a:endParaRPr lang="en-US"/>
          </a:p>
        </p:txBody>
      </p:sp>
      <p:sp>
        <p:nvSpPr>
          <p:cNvPr id="8" name="Footer Placeholder 21">
            <a:extLst>
              <a:ext uri="{FF2B5EF4-FFF2-40B4-BE49-F238E27FC236}">
                <a16:creationId xmlns="" xmlns:a16="http://schemas.microsoft.com/office/drawing/2014/main" id="{F868D017-D0A4-48F8-9F33-11533C28720C}"/>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71170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93" y="704088"/>
            <a:ext cx="11047003"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a:extLst>
              <a:ext uri="{FF2B5EF4-FFF2-40B4-BE49-F238E27FC236}">
                <a16:creationId xmlns="" xmlns:a16="http://schemas.microsoft.com/office/drawing/2014/main" id="{D6C7154C-0211-4C5A-9946-93DAA7BB3137}"/>
              </a:ext>
            </a:extLst>
          </p:cNvPr>
          <p:cNvSpPr>
            <a:spLocks noGrp="1"/>
          </p:cNvSpPr>
          <p:nvPr>
            <p:ph type="dt" sz="half" idx="10"/>
          </p:nvPr>
        </p:nvSpPr>
        <p:spPr/>
        <p:txBody>
          <a:bodyPr/>
          <a:lstStyle>
            <a:lvl1pPr>
              <a:defRPr/>
            </a:lvl1pPr>
          </a:lstStyle>
          <a:p>
            <a:pPr>
              <a:defRPr/>
            </a:pPr>
            <a:fld id="{A74EBBE6-F880-4B42-AE19-7D5F53F2D419}" type="datetime5">
              <a:rPr lang="en-US"/>
              <a:pPr>
                <a:defRPr/>
              </a:pPr>
              <a:t>28-Jun-21</a:t>
            </a:fld>
            <a:endParaRPr lang="en-US"/>
          </a:p>
        </p:txBody>
      </p:sp>
      <p:sp>
        <p:nvSpPr>
          <p:cNvPr id="4" name="Footer Placeholder 21">
            <a:extLst>
              <a:ext uri="{FF2B5EF4-FFF2-40B4-BE49-F238E27FC236}">
                <a16:creationId xmlns="" xmlns:a16="http://schemas.microsoft.com/office/drawing/2014/main" id="{2AE7E671-05F4-49F6-87DC-E63A48D854CE}"/>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80542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 xmlns:a16="http://schemas.microsoft.com/office/drawing/2014/main" id="{E208B70B-F099-4610-9930-87DABB467BDE}"/>
              </a:ext>
            </a:extLst>
          </p:cNvPr>
          <p:cNvSpPr>
            <a:spLocks noGrp="1"/>
          </p:cNvSpPr>
          <p:nvPr>
            <p:ph type="dt" sz="half" idx="10"/>
          </p:nvPr>
        </p:nvSpPr>
        <p:spPr/>
        <p:txBody>
          <a:bodyPr/>
          <a:lstStyle>
            <a:lvl1pPr>
              <a:defRPr/>
            </a:lvl1pPr>
          </a:lstStyle>
          <a:p>
            <a:pPr>
              <a:defRPr/>
            </a:pPr>
            <a:fld id="{EAA5C083-9429-4B12-8196-8143C816FC62}" type="datetime5">
              <a:rPr lang="en-US"/>
              <a:pPr>
                <a:defRPr/>
              </a:pPr>
              <a:t>28-Jun-21</a:t>
            </a:fld>
            <a:endParaRPr lang="en-US"/>
          </a:p>
        </p:txBody>
      </p:sp>
      <p:sp>
        <p:nvSpPr>
          <p:cNvPr id="3" name="Footer Placeholder 21">
            <a:extLst>
              <a:ext uri="{FF2B5EF4-FFF2-40B4-BE49-F238E27FC236}">
                <a16:creationId xmlns="" xmlns:a16="http://schemas.microsoft.com/office/drawing/2014/main" id="{939E8080-EB7C-486D-B85C-7BBCEB0CA7A1}"/>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18348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2138" y="514352"/>
            <a:ext cx="3648551"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912138" y="1676400"/>
            <a:ext cx="3648551"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4754941" y="1676400"/>
            <a:ext cx="6798805"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 xmlns:a16="http://schemas.microsoft.com/office/drawing/2014/main" id="{D8CD0DFD-B297-45F3-858F-5C415484D510}"/>
              </a:ext>
            </a:extLst>
          </p:cNvPr>
          <p:cNvSpPr>
            <a:spLocks noGrp="1"/>
          </p:cNvSpPr>
          <p:nvPr>
            <p:ph type="dt" sz="half" idx="10"/>
          </p:nvPr>
        </p:nvSpPr>
        <p:spPr/>
        <p:txBody>
          <a:bodyPr/>
          <a:lstStyle>
            <a:lvl1pPr>
              <a:defRPr/>
            </a:lvl1pPr>
          </a:lstStyle>
          <a:p>
            <a:pPr>
              <a:defRPr/>
            </a:pPr>
            <a:fld id="{7FD6EE7A-15D4-4529-A55F-7403AAADB481}" type="datetime5">
              <a:rPr lang="en-US"/>
              <a:pPr>
                <a:defRPr/>
              </a:pPr>
              <a:t>28-Jun-21</a:t>
            </a:fld>
            <a:endParaRPr lang="en-US"/>
          </a:p>
        </p:txBody>
      </p:sp>
      <p:sp>
        <p:nvSpPr>
          <p:cNvPr id="6" name="Footer Placeholder 21">
            <a:extLst>
              <a:ext uri="{FF2B5EF4-FFF2-40B4-BE49-F238E27FC236}">
                <a16:creationId xmlns="" xmlns:a16="http://schemas.microsoft.com/office/drawing/2014/main" id="{F4C7ADED-43B5-4B9C-998C-85DC919FC373}"/>
              </a:ext>
            </a:extLst>
          </p:cNvPr>
          <p:cNvSpPr>
            <a:spLocks noGrp="1"/>
          </p:cNvSpPr>
          <p:nvPr>
            <p:ph type="ftr" sz="quarter" idx="11"/>
          </p:nvPr>
        </p:nvSpPr>
        <p:spPr>
          <a:xfrm>
            <a:off x="9628189" y="6477000"/>
            <a:ext cx="1925637" cy="381000"/>
          </a:xfrm>
          <a:prstGeom prst="rect">
            <a:avLst/>
          </a:prstGeom>
        </p:spPr>
        <p:txBody>
          <a:bodyPr/>
          <a:lstStyle>
            <a:lvl1pPr eaLnBrk="0" hangingPunct="0">
              <a:defRPr>
                <a:solidFill>
                  <a:prstClr val="black"/>
                </a:solidFill>
                <a:latin typeface="Arial" charset="0"/>
                <a:cs typeface="Arial" charset="0"/>
              </a:defRPr>
            </a:lvl1pPr>
          </a:lstStyle>
          <a:p>
            <a:pPr>
              <a:defRPr/>
            </a:pPr>
            <a:r>
              <a:rPr lang="en-US"/>
              <a:t>1/59</a:t>
            </a:r>
          </a:p>
        </p:txBody>
      </p:sp>
    </p:spTree>
    <p:extLst>
      <p:ext uri="{BB962C8B-B14F-4D97-AF65-F5344CB8AC3E}">
        <p14:creationId xmlns="" xmlns:p14="http://schemas.microsoft.com/office/powerpoint/2010/main" val="21663816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jpe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Title Placeholder 8">
            <a:extLst>
              <a:ext uri="{FF2B5EF4-FFF2-40B4-BE49-F238E27FC236}">
                <a16:creationId xmlns="" xmlns:a16="http://schemas.microsoft.com/office/drawing/2014/main" id="{163B7E55-D980-4EAD-9E20-973B92867333}"/>
              </a:ext>
            </a:extLst>
          </p:cNvPr>
          <p:cNvSpPr>
            <a:spLocks noGrp="1"/>
          </p:cNvSpPr>
          <p:nvPr>
            <p:ph type="title"/>
          </p:nvPr>
        </p:nvSpPr>
        <p:spPr bwMode="auto">
          <a:xfrm>
            <a:off x="608013" y="704850"/>
            <a:ext cx="1094581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7" name="Text Placeholder 29">
            <a:extLst>
              <a:ext uri="{FF2B5EF4-FFF2-40B4-BE49-F238E27FC236}">
                <a16:creationId xmlns="" xmlns:a16="http://schemas.microsoft.com/office/drawing/2014/main" id="{E05218B6-1794-4BB9-A638-D86A041B0D7B}"/>
              </a:ext>
            </a:extLst>
          </p:cNvPr>
          <p:cNvSpPr>
            <a:spLocks noGrp="1"/>
          </p:cNvSpPr>
          <p:nvPr>
            <p:ph type="body" idx="1"/>
          </p:nvPr>
        </p:nvSpPr>
        <p:spPr bwMode="auto">
          <a:xfrm>
            <a:off x="608013" y="1935165"/>
            <a:ext cx="10945812" cy="438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 xmlns:a16="http://schemas.microsoft.com/office/drawing/2014/main" id="{023D41B5-3F78-41E0-877C-891F00BCE6AA}"/>
              </a:ext>
            </a:extLst>
          </p:cNvPr>
          <p:cNvSpPr>
            <a:spLocks noGrp="1"/>
          </p:cNvSpPr>
          <p:nvPr>
            <p:ph type="dt" sz="half" idx="2"/>
          </p:nvPr>
        </p:nvSpPr>
        <p:spPr>
          <a:xfrm>
            <a:off x="608013" y="6356352"/>
            <a:ext cx="283845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prstClr val="black"/>
                </a:solidFill>
                <a:latin typeface="+mn-lt"/>
                <a:cs typeface="+mn-cs"/>
              </a:defRPr>
            </a:lvl1pPr>
          </a:lstStyle>
          <a:p>
            <a:pPr>
              <a:defRPr/>
            </a:pPr>
            <a:fld id="{ACCC0E5F-B9DF-4E5F-84AE-4F2C76F3568A}" type="datetimeFigureOut">
              <a:rPr lang="en-US"/>
              <a:pPr>
                <a:defRPr/>
              </a:pPr>
              <a:t>6/28/2021</a:t>
            </a:fld>
            <a:endParaRPr lang="en-US"/>
          </a:p>
        </p:txBody>
      </p:sp>
    </p:spTree>
  </p:cSld>
  <p:clrMap bg1="lt1" tx1="dk1" bg2="lt2" tx2="dk2" accent1="accent1" accent2="accent2" accent3="accent3" accent4="accent4" accent5="accent5" accent6="accent6" hlink="hlink" folHlink="folHlink"/>
  <p:sldLayoutIdLst>
    <p:sldLayoutId id="2147484470" r:id="rId1"/>
  </p:sldLayoutIdLst>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charset="0"/>
        </a:defRPr>
      </a:lvl2pPr>
      <a:lvl3pPr algn="l" rtl="0" eaLnBrk="0" fontAlgn="base" hangingPunct="0">
        <a:spcBef>
          <a:spcPct val="0"/>
        </a:spcBef>
        <a:spcAft>
          <a:spcPct val="0"/>
        </a:spcAft>
        <a:defRPr sz="3200">
          <a:solidFill>
            <a:schemeClr val="accent1"/>
          </a:solidFill>
          <a:latin typeface="Arial" charset="0"/>
        </a:defRPr>
      </a:lvl3pPr>
      <a:lvl4pPr algn="l" rtl="0" eaLnBrk="0" fontAlgn="base" hangingPunct="0">
        <a:spcBef>
          <a:spcPct val="0"/>
        </a:spcBef>
        <a:spcAft>
          <a:spcPct val="0"/>
        </a:spcAft>
        <a:defRPr sz="3200">
          <a:solidFill>
            <a:schemeClr val="accent1"/>
          </a:solidFill>
          <a:latin typeface="Arial" charset="0"/>
        </a:defRPr>
      </a:lvl4pPr>
      <a:lvl5pPr algn="l" rtl="0" eaLnBrk="0" fontAlgn="base" hangingPunct="0">
        <a:spcBef>
          <a:spcPct val="0"/>
        </a:spcBef>
        <a:spcAft>
          <a:spcPct val="0"/>
        </a:spcAft>
        <a:defRPr sz="3200">
          <a:solidFill>
            <a:schemeClr val="accent1"/>
          </a:solidFill>
          <a:latin typeface="Arial"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1pPr>
      <a:lvl2pPr marL="639763"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2pPr>
      <a:lvl3pPr marL="914400"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Title Placeholder 8">
            <a:extLst>
              <a:ext uri="{FF2B5EF4-FFF2-40B4-BE49-F238E27FC236}">
                <a16:creationId xmlns="" xmlns:a16="http://schemas.microsoft.com/office/drawing/2014/main" id="{FAE86B37-47D3-4542-A7B9-26939BBA0D4A}"/>
              </a:ext>
            </a:extLst>
          </p:cNvPr>
          <p:cNvSpPr>
            <a:spLocks noGrp="1"/>
          </p:cNvSpPr>
          <p:nvPr>
            <p:ph type="title"/>
          </p:nvPr>
        </p:nvSpPr>
        <p:spPr bwMode="auto">
          <a:xfrm>
            <a:off x="608013" y="704850"/>
            <a:ext cx="1094581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2051" name="Text Placeholder 29">
            <a:extLst>
              <a:ext uri="{FF2B5EF4-FFF2-40B4-BE49-F238E27FC236}">
                <a16:creationId xmlns="" xmlns:a16="http://schemas.microsoft.com/office/drawing/2014/main" id="{99C438DF-1979-4E45-99B9-0FFDB15228EE}"/>
              </a:ext>
            </a:extLst>
          </p:cNvPr>
          <p:cNvSpPr>
            <a:spLocks noGrp="1"/>
          </p:cNvSpPr>
          <p:nvPr>
            <p:ph type="body" idx="1"/>
          </p:nvPr>
        </p:nvSpPr>
        <p:spPr bwMode="auto">
          <a:xfrm>
            <a:off x="608013" y="1935165"/>
            <a:ext cx="10945812" cy="438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 xmlns:a16="http://schemas.microsoft.com/office/drawing/2014/main" id="{F34F0731-4967-4730-8D3E-D514C7236B48}"/>
              </a:ext>
            </a:extLst>
          </p:cNvPr>
          <p:cNvSpPr>
            <a:spLocks noGrp="1"/>
          </p:cNvSpPr>
          <p:nvPr>
            <p:ph type="dt" sz="half" idx="2"/>
          </p:nvPr>
        </p:nvSpPr>
        <p:spPr>
          <a:xfrm>
            <a:off x="608013" y="6356352"/>
            <a:ext cx="283845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prstClr val="black"/>
                </a:solidFill>
                <a:latin typeface="+mn-lt"/>
                <a:cs typeface="+mn-cs"/>
              </a:defRPr>
            </a:lvl1pPr>
          </a:lstStyle>
          <a:p>
            <a:pPr>
              <a:defRPr/>
            </a:pPr>
            <a:fld id="{AEDC80AD-5922-45F3-A4CD-FFF12C646C30}" type="datetime5">
              <a:rPr lang="en-US"/>
              <a:pPr>
                <a:defRPr/>
              </a:pPr>
              <a:t>28-Jun-21</a:t>
            </a:fld>
            <a:endParaRPr lang="en-US"/>
          </a:p>
        </p:txBody>
      </p:sp>
    </p:spTree>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Lst>
  <p:hf sldNum="0" hdr="0" ftr="0"/>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charset="0"/>
        </a:defRPr>
      </a:lvl2pPr>
      <a:lvl3pPr algn="l" rtl="0" eaLnBrk="0" fontAlgn="base" hangingPunct="0">
        <a:spcBef>
          <a:spcPct val="0"/>
        </a:spcBef>
        <a:spcAft>
          <a:spcPct val="0"/>
        </a:spcAft>
        <a:defRPr sz="3200">
          <a:solidFill>
            <a:schemeClr val="accent1"/>
          </a:solidFill>
          <a:latin typeface="Arial" charset="0"/>
        </a:defRPr>
      </a:lvl3pPr>
      <a:lvl4pPr algn="l" rtl="0" eaLnBrk="0" fontAlgn="base" hangingPunct="0">
        <a:spcBef>
          <a:spcPct val="0"/>
        </a:spcBef>
        <a:spcAft>
          <a:spcPct val="0"/>
        </a:spcAft>
        <a:defRPr sz="3200">
          <a:solidFill>
            <a:schemeClr val="accent1"/>
          </a:solidFill>
          <a:latin typeface="Arial" charset="0"/>
        </a:defRPr>
      </a:lvl4pPr>
      <a:lvl5pPr algn="l" rtl="0" eaLnBrk="0" fontAlgn="base" hangingPunct="0">
        <a:spcBef>
          <a:spcPct val="0"/>
        </a:spcBef>
        <a:spcAft>
          <a:spcPct val="0"/>
        </a:spcAft>
        <a:defRPr sz="3200">
          <a:solidFill>
            <a:schemeClr val="accent1"/>
          </a:solidFill>
          <a:latin typeface="Arial"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1pPr>
      <a:lvl2pPr marL="639763"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2pPr>
      <a:lvl3pPr marL="914400"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4" name="Subtitle 2">
            <a:extLst>
              <a:ext uri="{FF2B5EF4-FFF2-40B4-BE49-F238E27FC236}">
                <a16:creationId xmlns="" xmlns:a16="http://schemas.microsoft.com/office/drawing/2014/main" id="{337156EA-4FAC-4B8B-89B5-9B498C0E70D4}"/>
              </a:ext>
            </a:extLst>
          </p:cNvPr>
          <p:cNvSpPr>
            <a:spLocks noGrp="1"/>
          </p:cNvSpPr>
          <p:nvPr>
            <p:ph type="subTitle" idx="1"/>
          </p:nvPr>
        </p:nvSpPr>
        <p:spPr>
          <a:xfrm>
            <a:off x="1166813" y="609600"/>
            <a:ext cx="11238706" cy="2895598"/>
          </a:xfrm>
        </p:spPr>
        <p:txBody>
          <a:bodyPr/>
          <a:lstStyle/>
          <a:p>
            <a:pPr marR="0" algn="ctr"/>
            <a:endParaRPr lang="en-IN" altLang="en-US" sz="3200" dirty="0"/>
          </a:p>
          <a:p>
            <a:pPr marR="0" algn="ctr"/>
            <a:r>
              <a:rPr lang="en-GB" altLang="en-US" sz="1600" dirty="0">
                <a:solidFill>
                  <a:srgbClr val="002060"/>
                </a:solidFill>
              </a:rPr>
              <a:t> </a:t>
            </a:r>
            <a:endParaRPr lang="en-IN" altLang="en-US" sz="2400" dirty="0">
              <a:latin typeface="Times New Roman" panose="02020603050405020304" pitchFamily="18" charset="0"/>
              <a:cs typeface="Times New Roman" panose="02020603050405020304" pitchFamily="18" charset="0"/>
            </a:endParaRPr>
          </a:p>
          <a:p>
            <a:r>
              <a:rPr lang="en-US" sz="6000" b="1" dirty="0" smtClean="0">
                <a:solidFill>
                  <a:srgbClr val="002060"/>
                </a:solidFill>
              </a:rPr>
              <a:t>E-Waste and its </a:t>
            </a:r>
            <a:r>
              <a:rPr lang="en-US" sz="6000" b="1" dirty="0" smtClean="0">
                <a:solidFill>
                  <a:srgbClr val="002060"/>
                </a:solidFill>
              </a:rPr>
              <a:t>Management </a:t>
            </a:r>
            <a:r>
              <a:rPr lang="en-US" sz="6000" b="1" dirty="0" smtClean="0">
                <a:solidFill>
                  <a:srgbClr val="002060"/>
                </a:solidFill>
              </a:rPr>
              <a:t>	</a:t>
            </a:r>
          </a:p>
          <a:p>
            <a:pPr marR="0" algn="ctr"/>
            <a:endParaRPr lang="en-IN" altLang="en-US" sz="2400" dirty="0">
              <a:latin typeface="Times New Roman" panose="02020603050405020304" pitchFamily="18" charset="0"/>
              <a:cs typeface="Times New Roman" panose="02020603050405020304" pitchFamily="18" charset="0"/>
            </a:endParaRPr>
          </a:p>
          <a:p>
            <a:pPr marR="0" algn="ctr"/>
            <a:endParaRPr lang="en-IN" altLang="en-US" sz="2400" dirty="0">
              <a:latin typeface="Times New Roman" panose="02020603050405020304" pitchFamily="18" charset="0"/>
              <a:cs typeface="Times New Roman" panose="02020603050405020304" pitchFamily="18" charset="0"/>
            </a:endParaRPr>
          </a:p>
          <a:p>
            <a:pPr marR="0" algn="ctr"/>
            <a:endParaRPr lang="en-IN" altLang="en-US" sz="2400" dirty="0">
              <a:latin typeface="Times New Roman" panose="02020603050405020304" pitchFamily="18" charset="0"/>
              <a:cs typeface="Times New Roman" panose="02020603050405020304" pitchFamily="18" charset="0"/>
            </a:endParaRPr>
          </a:p>
          <a:p>
            <a:pPr marR="0" algn="ctr"/>
            <a:endParaRPr lang="en-US" altLang="en-US" sz="3200" dirty="0"/>
          </a:p>
        </p:txBody>
      </p:sp>
      <p:pic>
        <p:nvPicPr>
          <p:cNvPr id="18436" name="Picture 6" descr="klogo copy.png">
            <a:extLst>
              <a:ext uri="{FF2B5EF4-FFF2-40B4-BE49-F238E27FC236}">
                <a16:creationId xmlns="" xmlns:a16="http://schemas.microsoft.com/office/drawing/2014/main" id="{61FBAEDC-AF38-441B-A474-558A0B740697}"/>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9282113" y="304800"/>
            <a:ext cx="1827212"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8" descr="kec2blackborder png.PNG">
            <a:extLst>
              <a:ext uri="{FF2B5EF4-FFF2-40B4-BE49-F238E27FC236}">
                <a16:creationId xmlns="" xmlns:a16="http://schemas.microsoft.com/office/drawing/2014/main" id="{8DD3F7E8-0579-4F90-9518-2ED784E405CD}"/>
              </a:ext>
            </a:extLst>
          </p:cNvPr>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304800" y="4559300"/>
            <a:ext cx="1968500" cy="184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4556919" y="2895600"/>
            <a:ext cx="6324600" cy="1938992"/>
          </a:xfrm>
          <a:prstGeom prst="rect">
            <a:avLst/>
          </a:prstGeom>
        </p:spPr>
        <p:txBody>
          <a:bodyPr wrap="square">
            <a:spAutoFit/>
          </a:bodyPr>
          <a:lstStyle/>
          <a:p>
            <a:pPr marR="0" algn="ctr"/>
            <a:r>
              <a:rPr lang="en-IN" altLang="en-US" sz="4000" b="1"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a:t>
            </a:r>
            <a:r>
              <a:rPr lang="en-IN" altLang="en-US" sz="4000" b="1"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Chemistry</a:t>
            </a:r>
          </a:p>
          <a:p>
            <a:pPr marR="0" algn="ctr"/>
            <a:r>
              <a:rPr lang="en-IN" altLang="en-US" sz="4000" b="1" dirty="0" err="1"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Kongu</a:t>
            </a:r>
            <a:r>
              <a:rPr lang="en-IN" altLang="en-US" sz="4000" b="1"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Engineering College</a:t>
            </a:r>
          </a:p>
          <a:p>
            <a:pPr marR="0" algn="ctr"/>
            <a:r>
              <a:rPr lang="en-IN" altLang="en-US" sz="4000" b="1" dirty="0" err="1"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Perundurai</a:t>
            </a:r>
            <a:endParaRPr lang="en-IN" altLang="en-US" sz="4000" b="1" dirty="0" smtClean="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53812" y="15240"/>
          <a:ext cx="11340227" cy="6911340"/>
        </p:xfrm>
        <a:graphic>
          <a:graphicData uri="http://schemas.openxmlformats.org/drawingml/2006/table">
            <a:tbl>
              <a:tblPr firstRow="1" bandRow="1">
                <a:tableStyleId>{073A0DAA-6AF3-43AB-8588-CEC1D06C72B9}</a:tableStyleId>
              </a:tblPr>
              <a:tblGrid>
                <a:gridCol w="720198"/>
                <a:gridCol w="1025567"/>
                <a:gridCol w="3691403"/>
                <a:gridCol w="5903059"/>
              </a:tblGrid>
              <a:tr h="1162652">
                <a:tc>
                  <a:txBody>
                    <a:bodyPr/>
                    <a:lstStyle/>
                    <a:p>
                      <a:pPr algn="ctr"/>
                      <a:r>
                        <a:rPr lang="en-US" dirty="0" smtClean="0"/>
                        <a:t>S.</a:t>
                      </a:r>
                    </a:p>
                    <a:p>
                      <a:pPr algn="ctr"/>
                      <a:r>
                        <a:rPr lang="en-US" dirty="0" smtClean="0"/>
                        <a:t>No.</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E-Waste</a:t>
                      </a:r>
                    </a:p>
                    <a:p>
                      <a:pPr algn="ctr"/>
                      <a:r>
                        <a:rPr lang="en-US" sz="1800" b="1" i="1" kern="1200" baseline="0" dirty="0" smtClean="0">
                          <a:solidFill>
                            <a:schemeClr val="lt1"/>
                          </a:solidFill>
                          <a:latin typeface="+mn-lt"/>
                          <a:ea typeface="+mn-ea"/>
                          <a:cs typeface="+mn-cs"/>
                        </a:rPr>
                        <a:t>component</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Occurrence in electric</a:t>
                      </a:r>
                    </a:p>
                    <a:p>
                      <a:pPr algn="ctr"/>
                      <a:r>
                        <a:rPr lang="en-US" sz="1800" b="1" i="1" kern="1200" baseline="0" dirty="0" smtClean="0">
                          <a:solidFill>
                            <a:schemeClr val="lt1"/>
                          </a:solidFill>
                          <a:latin typeface="+mn-lt"/>
                          <a:ea typeface="+mn-ea"/>
                          <a:cs typeface="+mn-cs"/>
                        </a:rPr>
                        <a:t>appliances</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Adverse health and environmental</a:t>
                      </a:r>
                    </a:p>
                    <a:p>
                      <a:pPr algn="ctr"/>
                      <a:r>
                        <a:rPr lang="en-US" sz="1800" b="1" i="1" kern="1200" baseline="0" dirty="0" smtClean="0">
                          <a:solidFill>
                            <a:schemeClr val="lt1"/>
                          </a:solidFill>
                          <a:latin typeface="+mn-lt"/>
                          <a:ea typeface="+mn-ea"/>
                          <a:cs typeface="+mn-cs"/>
                        </a:rPr>
                        <a:t>effects</a:t>
                      </a:r>
                      <a:endParaRPr lang="en-US" dirty="0"/>
                    </a:p>
                  </a:txBody>
                  <a:tcPr marL="121618" marR="121618"/>
                </a:tc>
              </a:tr>
              <a:tr h="2235869">
                <a:tc>
                  <a:txBody>
                    <a:bodyPr/>
                    <a:lstStyle/>
                    <a:p>
                      <a:r>
                        <a:rPr lang="en-US" dirty="0" smtClean="0"/>
                        <a:t>4</a:t>
                      </a:r>
                      <a:endParaRPr lang="en-US" dirty="0"/>
                    </a:p>
                  </a:txBody>
                  <a:tcPr marL="121618" marR="121618"/>
                </a:tc>
                <a:tc>
                  <a:txBody>
                    <a:bodyPr/>
                    <a:lstStyle/>
                    <a:p>
                      <a:r>
                        <a:rPr lang="en-US" dirty="0" err="1" smtClean="0"/>
                        <a:t>Cd</a:t>
                      </a:r>
                      <a:endParaRPr lang="en-US" dirty="0"/>
                    </a:p>
                  </a:txBody>
                  <a:tcPr marL="121618" marR="121618"/>
                </a:tc>
                <a:tc>
                  <a:txBody>
                    <a:bodyPr/>
                    <a:lstStyle/>
                    <a:p>
                      <a:r>
                        <a:rPr lang="en-US" sz="1800" kern="1200" baseline="0" dirty="0" smtClean="0">
                          <a:solidFill>
                            <a:schemeClr val="dk1"/>
                          </a:solidFill>
                          <a:latin typeface="+mn-lt"/>
                          <a:ea typeface="+mn-ea"/>
                          <a:cs typeface="+mn-cs"/>
                        </a:rPr>
                        <a:t>NICAD batteries,  light sensitive </a:t>
                      </a:r>
                      <a:r>
                        <a:rPr lang="en-US" sz="1800" kern="1200" baseline="0" dirty="0" smtClean="0">
                          <a:solidFill>
                            <a:schemeClr val="dk1"/>
                          </a:solidFill>
                          <a:latin typeface="+mn-lt"/>
                          <a:ea typeface="+mn-ea"/>
                          <a:cs typeface="+mn-cs"/>
                        </a:rPr>
                        <a:t>resistors, </a:t>
                      </a:r>
                      <a:r>
                        <a:rPr kumimoji="0" lang="en-US" sz="1800" kern="1200" baseline="0" dirty="0" smtClean="0">
                          <a:solidFill>
                            <a:schemeClr val="dk1"/>
                          </a:solidFill>
                          <a:latin typeface="+mn-lt"/>
                          <a:ea typeface="+mn-ea"/>
                          <a:cs typeface="+mn-cs"/>
                        </a:rPr>
                        <a:t>pigments, solder, alloys, circuit boards,</a:t>
                      </a:r>
                    </a:p>
                    <a:p>
                      <a:r>
                        <a:rPr kumimoji="0" lang="en-US" sz="1800" kern="1200" baseline="0" dirty="0" smtClean="0">
                          <a:solidFill>
                            <a:schemeClr val="dk1"/>
                          </a:solidFill>
                          <a:latin typeface="+mn-lt"/>
                          <a:ea typeface="+mn-ea"/>
                          <a:cs typeface="+mn-cs"/>
                        </a:rPr>
                        <a:t>computer batteries, monitor cathode ray tubes</a:t>
                      </a:r>
                    </a:p>
                    <a:p>
                      <a:r>
                        <a:rPr kumimoji="0" lang="en-US" sz="1800" kern="1200" baseline="0" dirty="0" smtClean="0">
                          <a:solidFill>
                            <a:schemeClr val="dk1"/>
                          </a:solidFill>
                          <a:latin typeface="+mn-lt"/>
                          <a:ea typeface="+mn-ea"/>
                          <a:cs typeface="+mn-cs"/>
                        </a:rPr>
                        <a:t>(CRTs)</a:t>
                      </a:r>
                      <a:endParaRPr lang="en-US" dirty="0"/>
                    </a:p>
                  </a:txBody>
                  <a:tcPr marL="121618" marR="121618"/>
                </a:tc>
                <a:tc>
                  <a:txBody>
                    <a:bodyPr/>
                    <a:lstStyle/>
                    <a:p>
                      <a:r>
                        <a:rPr lang="en-US" sz="1800" kern="1200" baseline="0" dirty="0" smtClean="0">
                          <a:solidFill>
                            <a:schemeClr val="dk1"/>
                          </a:solidFill>
                          <a:latin typeface="+mn-lt"/>
                          <a:ea typeface="+mn-ea"/>
                          <a:cs typeface="+mn-cs"/>
                        </a:rPr>
                        <a:t> </a:t>
                      </a:r>
                      <a:r>
                        <a:rPr kumimoji="0" lang="en-US" sz="1800" kern="1200" baseline="0" dirty="0" smtClean="0">
                          <a:solidFill>
                            <a:schemeClr val="dk1"/>
                          </a:solidFill>
                          <a:latin typeface="+mn-lt"/>
                          <a:ea typeface="+mn-ea"/>
                          <a:cs typeface="+mn-cs"/>
                        </a:rPr>
                        <a:t>carcinogen, Long-term exposure causes </a:t>
                      </a:r>
                      <a:r>
                        <a:rPr kumimoji="0" lang="en-US" sz="1800" kern="1200" baseline="0" dirty="0" err="1" smtClean="0">
                          <a:solidFill>
                            <a:schemeClr val="dk1"/>
                          </a:solidFill>
                          <a:latin typeface="+mn-lt"/>
                          <a:ea typeface="+mn-ea"/>
                          <a:cs typeface="+mn-cs"/>
                        </a:rPr>
                        <a:t>Itai-itai</a:t>
                      </a:r>
                      <a:r>
                        <a:rPr kumimoji="0" lang="en-US" sz="1800" kern="1200" baseline="0" dirty="0" smtClean="0">
                          <a:solidFill>
                            <a:schemeClr val="dk1"/>
                          </a:solidFill>
                          <a:latin typeface="+mn-lt"/>
                          <a:ea typeface="+mn-ea"/>
                          <a:cs typeface="+mn-cs"/>
                        </a:rPr>
                        <a:t> disease, which causes severe pain in the joints and spine.</a:t>
                      </a:r>
                    </a:p>
                    <a:p>
                      <a:pPr>
                        <a:buFont typeface="Arial" pitchFamily="34" charset="0"/>
                        <a:buChar char="•"/>
                      </a:pPr>
                      <a:r>
                        <a:rPr kumimoji="0" lang="en-US" sz="1800" kern="1200" baseline="0" dirty="0" smtClean="0">
                          <a:solidFill>
                            <a:schemeClr val="dk1"/>
                          </a:solidFill>
                          <a:latin typeface="+mn-lt"/>
                          <a:ea typeface="+mn-ea"/>
                          <a:cs typeface="+mn-cs"/>
                        </a:rPr>
                        <a:t>It affects the kidneys and softens bones</a:t>
                      </a:r>
                    </a:p>
                    <a:p>
                      <a:pPr>
                        <a:buFont typeface="Arial" pitchFamily="34" charset="0"/>
                        <a:buChar char="•"/>
                      </a:pPr>
                      <a:r>
                        <a:rPr lang="en-US" sz="1800" kern="1200" baseline="0" dirty="0" smtClean="0">
                          <a:solidFill>
                            <a:schemeClr val="dk1"/>
                          </a:solidFill>
                          <a:latin typeface="+mn-lt"/>
                          <a:ea typeface="+mn-ea"/>
                          <a:cs typeface="+mn-cs"/>
                        </a:rPr>
                        <a:t>Severe </a:t>
                      </a:r>
                      <a:r>
                        <a:rPr lang="en-US" sz="1800" kern="1200" baseline="0" dirty="0" smtClean="0">
                          <a:solidFill>
                            <a:schemeClr val="dk1"/>
                          </a:solidFill>
                          <a:latin typeface="+mn-lt"/>
                          <a:ea typeface="+mn-ea"/>
                          <a:cs typeface="+mn-cs"/>
                        </a:rPr>
                        <a:t>damage to the </a:t>
                      </a:r>
                      <a:r>
                        <a:rPr lang="en-US" sz="1800" kern="1200" baseline="0" dirty="0" smtClean="0">
                          <a:solidFill>
                            <a:schemeClr val="dk1"/>
                          </a:solidFill>
                          <a:latin typeface="+mn-lt"/>
                          <a:ea typeface="+mn-ea"/>
                          <a:cs typeface="+mn-cs"/>
                        </a:rPr>
                        <a:t>lungs and </a:t>
                      </a:r>
                      <a:r>
                        <a:rPr lang="en-US" sz="1800" kern="1200" baseline="0" dirty="0" smtClean="0">
                          <a:solidFill>
                            <a:schemeClr val="dk1"/>
                          </a:solidFill>
                          <a:latin typeface="+mn-lt"/>
                          <a:ea typeface="+mn-ea"/>
                          <a:cs typeface="+mn-cs"/>
                        </a:rPr>
                        <a:t>kidney.</a:t>
                      </a:r>
                    </a:p>
                    <a:p>
                      <a:r>
                        <a:rPr lang="en-US" sz="1800" kern="1200" baseline="0" dirty="0" smtClean="0">
                          <a:solidFill>
                            <a:schemeClr val="dk1"/>
                          </a:solidFill>
                          <a:latin typeface="+mn-lt"/>
                          <a:ea typeface="+mn-ea"/>
                          <a:cs typeface="+mn-cs"/>
                        </a:rPr>
                        <a:t>• Deficits in cognition, </a:t>
                      </a:r>
                      <a:r>
                        <a:rPr lang="en-US" sz="1800" kern="1200" baseline="0" dirty="0" smtClean="0">
                          <a:solidFill>
                            <a:schemeClr val="dk1"/>
                          </a:solidFill>
                          <a:latin typeface="+mn-lt"/>
                          <a:ea typeface="+mn-ea"/>
                          <a:cs typeface="+mn-cs"/>
                        </a:rPr>
                        <a:t>learning </a:t>
                      </a:r>
                      <a:r>
                        <a:rPr lang="en-US" sz="1800" kern="1200" baseline="0" dirty="0" err="1" smtClean="0">
                          <a:solidFill>
                            <a:schemeClr val="dk1"/>
                          </a:solidFill>
                          <a:latin typeface="+mn-lt"/>
                          <a:ea typeface="+mn-ea"/>
                          <a:cs typeface="+mn-cs"/>
                        </a:rPr>
                        <a:t>behaviour</a:t>
                      </a:r>
                      <a:r>
                        <a:rPr lang="en-US" sz="1800" kern="1200" baseline="0" dirty="0" smtClean="0">
                          <a:solidFill>
                            <a:schemeClr val="dk1"/>
                          </a:solidFill>
                          <a:latin typeface="+mn-lt"/>
                          <a:ea typeface="+mn-ea"/>
                          <a:cs typeface="+mn-cs"/>
                        </a:rPr>
                        <a:t> </a:t>
                      </a:r>
                      <a:r>
                        <a:rPr lang="en-US" sz="1800" kern="1200" baseline="0" dirty="0" smtClean="0">
                          <a:solidFill>
                            <a:schemeClr val="dk1"/>
                          </a:solidFill>
                          <a:latin typeface="+mn-lt"/>
                          <a:ea typeface="+mn-ea"/>
                          <a:cs typeface="+mn-cs"/>
                        </a:rPr>
                        <a:t>skills in children.</a:t>
                      </a:r>
                    </a:p>
                    <a:p>
                      <a:r>
                        <a:rPr lang="en-US" sz="1800" kern="1200" baseline="0" dirty="0" smtClean="0">
                          <a:solidFill>
                            <a:schemeClr val="dk1"/>
                          </a:solidFill>
                          <a:latin typeface="+mn-lt"/>
                          <a:ea typeface="+mn-ea"/>
                          <a:cs typeface="+mn-cs"/>
                        </a:rPr>
                        <a:t>• Pollute water and soil.</a:t>
                      </a:r>
                      <a:endParaRPr lang="en-US" dirty="0"/>
                    </a:p>
                  </a:txBody>
                  <a:tcPr marL="121618" marR="121618"/>
                </a:tc>
              </a:tr>
              <a:tr h="1699260">
                <a:tc>
                  <a:txBody>
                    <a:bodyPr/>
                    <a:lstStyle/>
                    <a:p>
                      <a:r>
                        <a:rPr lang="en-US" dirty="0" smtClean="0"/>
                        <a:t>5</a:t>
                      </a:r>
                      <a:endParaRPr lang="en-US" dirty="0"/>
                    </a:p>
                  </a:txBody>
                  <a:tcPr marL="121618" marR="121618"/>
                </a:tc>
                <a:tc>
                  <a:txBody>
                    <a:bodyPr/>
                    <a:lstStyle/>
                    <a:p>
                      <a:r>
                        <a:rPr lang="en-US" dirty="0" smtClean="0"/>
                        <a:t>Cr(VI)</a:t>
                      </a:r>
                      <a:endParaRPr lang="en-US" dirty="0"/>
                    </a:p>
                  </a:txBody>
                  <a:tcPr marL="121618" marR="121618"/>
                </a:tc>
                <a:tc>
                  <a:txBody>
                    <a:bodyPr/>
                    <a:lstStyle/>
                    <a:p>
                      <a:r>
                        <a:rPr lang="en-US" sz="1800" kern="1200" baseline="0" dirty="0" smtClean="0">
                          <a:solidFill>
                            <a:schemeClr val="dk1"/>
                          </a:solidFill>
                          <a:latin typeface="+mn-lt"/>
                          <a:ea typeface="+mn-ea"/>
                          <a:cs typeface="+mn-cs"/>
                        </a:rPr>
                        <a:t>common element in</a:t>
                      </a:r>
                    </a:p>
                    <a:p>
                      <a:r>
                        <a:rPr lang="en-US" sz="1800" kern="1200" baseline="0" dirty="0" smtClean="0">
                          <a:solidFill>
                            <a:schemeClr val="dk1"/>
                          </a:solidFill>
                          <a:latin typeface="+mn-lt"/>
                          <a:ea typeface="+mn-ea"/>
                          <a:cs typeface="+mn-cs"/>
                        </a:rPr>
                        <a:t>electronics due to its ability to prevent corrosion and the</a:t>
                      </a:r>
                    </a:p>
                    <a:p>
                      <a:r>
                        <a:rPr lang="en-US" sz="1800" kern="1200" baseline="0" dirty="0" smtClean="0">
                          <a:solidFill>
                            <a:schemeClr val="dk1"/>
                          </a:solidFill>
                          <a:latin typeface="+mn-lt"/>
                          <a:ea typeface="+mn-ea"/>
                          <a:cs typeface="+mn-cs"/>
                        </a:rPr>
                        <a:t>increased conductivity of</a:t>
                      </a:r>
                    </a:p>
                    <a:p>
                      <a:r>
                        <a:rPr lang="en-US" sz="1800" kern="1200" baseline="0" dirty="0" smtClean="0">
                          <a:solidFill>
                            <a:schemeClr val="dk1"/>
                          </a:solidFill>
                          <a:latin typeface="+mn-lt"/>
                          <a:ea typeface="+mn-ea"/>
                          <a:cs typeface="+mn-cs"/>
                        </a:rPr>
                        <a:t>electrical </a:t>
                      </a:r>
                      <a:r>
                        <a:rPr lang="en-US" sz="1800" kern="1200" baseline="0" dirty="0" smtClean="0">
                          <a:solidFill>
                            <a:schemeClr val="dk1"/>
                          </a:solidFill>
                          <a:latin typeface="+mn-lt"/>
                          <a:ea typeface="+mn-ea"/>
                          <a:cs typeface="+mn-cs"/>
                        </a:rPr>
                        <a:t>impulse, </a:t>
                      </a:r>
                      <a:r>
                        <a:rPr kumimoji="0" lang="en-US" sz="1800" kern="1200" baseline="0" dirty="0" smtClean="0">
                          <a:solidFill>
                            <a:schemeClr val="dk1"/>
                          </a:solidFill>
                          <a:latin typeface="+mn-lt"/>
                          <a:ea typeface="+mn-ea"/>
                          <a:cs typeface="+mn-cs"/>
                        </a:rPr>
                        <a:t>Dyes/pigments, switches, solar</a:t>
                      </a:r>
                      <a:r>
                        <a:rPr lang="en-US" sz="1800" kern="1200" baseline="0" dirty="0" smtClean="0">
                          <a:solidFill>
                            <a:schemeClr val="dk1"/>
                          </a:solidFill>
                          <a:latin typeface="+mn-lt"/>
                          <a:ea typeface="+mn-ea"/>
                          <a:cs typeface="+mn-cs"/>
                        </a:rPr>
                        <a:t>.</a:t>
                      </a:r>
                      <a:endParaRPr lang="en-US" dirty="0"/>
                    </a:p>
                  </a:txBody>
                  <a:tcPr marL="121618" marR="121618"/>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kern="1200" baseline="0" dirty="0" smtClean="0">
                          <a:solidFill>
                            <a:schemeClr val="dk1"/>
                          </a:solidFill>
                          <a:latin typeface="+mn-lt"/>
                          <a:ea typeface="+mn-ea"/>
                          <a:cs typeface="+mn-cs"/>
                        </a:rPr>
                        <a:t> Carcinogenic leads to </a:t>
                      </a:r>
                      <a:r>
                        <a:rPr lang="en-US" sz="1800" kern="1200" baseline="0" dirty="0" smtClean="0">
                          <a:solidFill>
                            <a:schemeClr val="dk1"/>
                          </a:solidFill>
                          <a:latin typeface="+mn-lt"/>
                          <a:ea typeface="+mn-ea"/>
                          <a:cs typeface="+mn-cs"/>
                        </a:rPr>
                        <a:t>cancer</a:t>
                      </a:r>
                    </a:p>
                    <a:p>
                      <a:r>
                        <a:rPr kumimoji="0" lang="en-US" sz="1800" kern="1200" baseline="0" dirty="0" smtClean="0">
                          <a:solidFill>
                            <a:schemeClr val="dk1"/>
                          </a:solidFill>
                          <a:latin typeface="+mn-lt"/>
                          <a:ea typeface="+mn-ea"/>
                          <a:cs typeface="+mn-cs"/>
                        </a:rPr>
                        <a:t>can damage liver and</a:t>
                      </a:r>
                    </a:p>
                    <a:p>
                      <a:r>
                        <a:rPr kumimoji="0" lang="en-US" sz="1800" kern="1200" baseline="0" dirty="0" smtClean="0">
                          <a:solidFill>
                            <a:schemeClr val="dk1"/>
                          </a:solidFill>
                          <a:latin typeface="+mn-lt"/>
                          <a:ea typeface="+mn-ea"/>
                          <a:cs typeface="+mn-cs"/>
                        </a:rPr>
                        <a:t>kidneys and cause bronchial maladies including asthmatic bronchitis</a:t>
                      </a:r>
                    </a:p>
                    <a:p>
                      <a:r>
                        <a:rPr kumimoji="0" lang="en-US" sz="1800" kern="1200" baseline="0" dirty="0" smtClean="0">
                          <a:solidFill>
                            <a:schemeClr val="dk1"/>
                          </a:solidFill>
                          <a:latin typeface="+mn-lt"/>
                          <a:ea typeface="+mn-ea"/>
                          <a:cs typeface="+mn-cs"/>
                        </a:rPr>
                        <a:t>Inhaling </a:t>
                      </a:r>
                      <a:r>
                        <a:rPr kumimoji="0" lang="en-US" sz="1800" kern="1200" baseline="0" dirty="0" err="1" smtClean="0">
                          <a:solidFill>
                            <a:schemeClr val="dk1"/>
                          </a:solidFill>
                          <a:latin typeface="+mn-lt"/>
                          <a:ea typeface="+mn-ea"/>
                          <a:cs typeface="+mn-cs"/>
                        </a:rPr>
                        <a:t>hexavalent</a:t>
                      </a:r>
                      <a:r>
                        <a:rPr kumimoji="0" lang="en-US" sz="1800" kern="1200" baseline="0" dirty="0" smtClean="0">
                          <a:solidFill>
                            <a:schemeClr val="dk1"/>
                          </a:solidFill>
                          <a:latin typeface="+mn-lt"/>
                          <a:ea typeface="+mn-ea"/>
                          <a:cs typeface="+mn-cs"/>
                        </a:rPr>
                        <a:t> chromium - lung cancer.</a:t>
                      </a:r>
                      <a:endParaRPr lang="en-US" dirty="0" smtClean="0"/>
                    </a:p>
                    <a:p>
                      <a:endParaRPr lang="en-US" dirty="0"/>
                    </a:p>
                  </a:txBody>
                  <a:tcPr marL="121618" marR="121618"/>
                </a:tc>
              </a:tr>
              <a:tr h="1699260">
                <a:tc>
                  <a:txBody>
                    <a:bodyPr/>
                    <a:lstStyle/>
                    <a:p>
                      <a:r>
                        <a:rPr lang="en-US" dirty="0" smtClean="0"/>
                        <a:t>6</a:t>
                      </a:r>
                      <a:endParaRPr lang="en-US" dirty="0"/>
                    </a:p>
                  </a:txBody>
                  <a:tcPr marL="121618" marR="121618"/>
                </a:tc>
                <a:tc>
                  <a:txBody>
                    <a:bodyPr/>
                    <a:lstStyle/>
                    <a:p>
                      <a:r>
                        <a:rPr lang="en-US" dirty="0" smtClean="0"/>
                        <a:t>S</a:t>
                      </a:r>
                      <a:endParaRPr lang="en-US" dirty="0"/>
                    </a:p>
                  </a:txBody>
                  <a:tcPr marL="121618" marR="121618"/>
                </a:tc>
                <a:tc>
                  <a:txBody>
                    <a:bodyPr/>
                    <a:lstStyle/>
                    <a:p>
                      <a:r>
                        <a:rPr lang="en-US" sz="1800" kern="1200" baseline="0" dirty="0" smtClean="0">
                          <a:solidFill>
                            <a:schemeClr val="dk1"/>
                          </a:solidFill>
                          <a:latin typeface="+mn-lt"/>
                          <a:ea typeface="+mn-ea"/>
                          <a:cs typeface="+mn-cs"/>
                        </a:rPr>
                        <a:t>Found in lead-acid batteries</a:t>
                      </a:r>
                      <a:endParaRPr lang="en-US" dirty="0"/>
                    </a:p>
                  </a:txBody>
                  <a:tcPr marL="121618" marR="121618"/>
                </a:tc>
                <a:tc>
                  <a:txBody>
                    <a:bodyPr/>
                    <a:lstStyle/>
                    <a:p>
                      <a:pPr>
                        <a:buFont typeface="Arial" pitchFamily="34" charset="0"/>
                        <a:buChar char="•"/>
                      </a:pPr>
                      <a:r>
                        <a:rPr lang="en-US" sz="1800" kern="1200" baseline="0" dirty="0" smtClean="0">
                          <a:solidFill>
                            <a:schemeClr val="dk1"/>
                          </a:solidFill>
                          <a:latin typeface="+mn-lt"/>
                          <a:ea typeface="+mn-ea"/>
                          <a:cs typeface="+mn-cs"/>
                        </a:rPr>
                        <a:t> It causes health effects that </a:t>
                      </a:r>
                      <a:r>
                        <a:rPr lang="en-US" sz="1800" kern="1200" baseline="0" dirty="0" smtClean="0">
                          <a:solidFill>
                            <a:schemeClr val="dk1"/>
                          </a:solidFill>
                          <a:latin typeface="+mn-lt"/>
                          <a:ea typeface="+mn-ea"/>
                          <a:cs typeface="+mn-cs"/>
                        </a:rPr>
                        <a:t>include liver </a:t>
                      </a:r>
                      <a:r>
                        <a:rPr lang="en-US" sz="1800" kern="1200" baseline="0" dirty="0" smtClean="0">
                          <a:solidFill>
                            <a:schemeClr val="dk1"/>
                          </a:solidFill>
                          <a:latin typeface="+mn-lt"/>
                          <a:ea typeface="+mn-ea"/>
                          <a:cs typeface="+mn-cs"/>
                        </a:rPr>
                        <a:t>damage, kidney damage, </a:t>
                      </a:r>
                      <a:r>
                        <a:rPr lang="en-US" sz="1800" kern="1200" baseline="0" dirty="0" smtClean="0">
                          <a:solidFill>
                            <a:schemeClr val="dk1"/>
                          </a:solidFill>
                          <a:latin typeface="+mn-lt"/>
                          <a:ea typeface="+mn-ea"/>
                          <a:cs typeface="+mn-cs"/>
                        </a:rPr>
                        <a:t>heart damage</a:t>
                      </a:r>
                      <a:r>
                        <a:rPr lang="en-US" sz="1800" kern="1200" baseline="0" dirty="0" smtClean="0">
                          <a:solidFill>
                            <a:schemeClr val="dk1"/>
                          </a:solidFill>
                          <a:latin typeface="+mn-lt"/>
                          <a:ea typeface="+mn-ea"/>
                          <a:cs typeface="+mn-cs"/>
                        </a:rPr>
                        <a:t>, eye and throat irritation.</a:t>
                      </a:r>
                    </a:p>
                    <a:p>
                      <a:r>
                        <a:rPr lang="en-US" sz="1800" kern="1200" baseline="0" dirty="0" smtClean="0">
                          <a:solidFill>
                            <a:schemeClr val="dk1"/>
                          </a:solidFill>
                          <a:latin typeface="+mn-lt"/>
                          <a:ea typeface="+mn-ea"/>
                          <a:cs typeface="+mn-cs"/>
                        </a:rPr>
                        <a:t>• Acidic nature is created in </a:t>
                      </a:r>
                      <a:r>
                        <a:rPr lang="en-US" sz="1800" kern="1200" baseline="0" dirty="0" smtClean="0">
                          <a:solidFill>
                            <a:schemeClr val="dk1"/>
                          </a:solidFill>
                          <a:latin typeface="+mn-lt"/>
                          <a:ea typeface="+mn-ea"/>
                          <a:cs typeface="+mn-cs"/>
                        </a:rPr>
                        <a:t>the environment </a:t>
                      </a:r>
                      <a:r>
                        <a:rPr lang="en-US" sz="1800" kern="1200" baseline="0" dirty="0" smtClean="0">
                          <a:solidFill>
                            <a:schemeClr val="dk1"/>
                          </a:solidFill>
                          <a:latin typeface="+mn-lt"/>
                          <a:ea typeface="+mn-ea"/>
                          <a:cs typeface="+mn-cs"/>
                        </a:rPr>
                        <a:t>due to the formation </a:t>
                      </a:r>
                      <a:r>
                        <a:rPr lang="en-US" sz="1800" kern="1200" baseline="0" dirty="0" smtClean="0">
                          <a:solidFill>
                            <a:schemeClr val="dk1"/>
                          </a:solidFill>
                          <a:latin typeface="+mn-lt"/>
                          <a:ea typeface="+mn-ea"/>
                          <a:cs typeface="+mn-cs"/>
                        </a:rPr>
                        <a:t>of </a:t>
                      </a:r>
                      <a:r>
                        <a:rPr lang="en-US" sz="1800" kern="1200" baseline="0" dirty="0" err="1" smtClean="0">
                          <a:solidFill>
                            <a:schemeClr val="dk1"/>
                          </a:solidFill>
                          <a:latin typeface="+mn-lt"/>
                          <a:ea typeface="+mn-ea"/>
                          <a:cs typeface="+mn-cs"/>
                        </a:rPr>
                        <a:t>sulphuric</a:t>
                      </a:r>
                      <a:r>
                        <a:rPr lang="en-US" sz="1800" kern="1200" baseline="0" dirty="0" smtClean="0">
                          <a:solidFill>
                            <a:schemeClr val="dk1"/>
                          </a:solidFill>
                          <a:latin typeface="+mn-lt"/>
                          <a:ea typeface="+mn-ea"/>
                          <a:cs typeface="+mn-cs"/>
                        </a:rPr>
                        <a:t> </a:t>
                      </a:r>
                      <a:r>
                        <a:rPr lang="en-US" sz="1800" kern="1200" baseline="0" dirty="0" smtClean="0">
                          <a:solidFill>
                            <a:schemeClr val="dk1"/>
                          </a:solidFill>
                          <a:latin typeface="+mn-lt"/>
                          <a:ea typeface="+mn-ea"/>
                          <a:cs typeface="+mn-cs"/>
                        </a:rPr>
                        <a:t>acid through </a:t>
                      </a:r>
                      <a:r>
                        <a:rPr lang="en-US" sz="1800" kern="1200" baseline="0" dirty="0" err="1" smtClean="0">
                          <a:solidFill>
                            <a:schemeClr val="dk1"/>
                          </a:solidFill>
                          <a:latin typeface="+mn-lt"/>
                          <a:ea typeface="+mn-ea"/>
                          <a:cs typeface="+mn-cs"/>
                        </a:rPr>
                        <a:t>sulphur</a:t>
                      </a:r>
                      <a:r>
                        <a:rPr lang="en-US" sz="1800" kern="1200" baseline="0" dirty="0" smtClean="0">
                          <a:solidFill>
                            <a:schemeClr val="dk1"/>
                          </a:solidFill>
                          <a:latin typeface="+mn-lt"/>
                          <a:ea typeface="+mn-ea"/>
                          <a:cs typeface="+mn-cs"/>
                        </a:rPr>
                        <a:t>  dioxide</a:t>
                      </a:r>
                      <a:r>
                        <a:rPr lang="en-US" sz="1800" kern="1200" baseline="0" dirty="0" smtClean="0">
                          <a:solidFill>
                            <a:schemeClr val="dk1"/>
                          </a:solidFill>
                          <a:latin typeface="+mn-lt"/>
                          <a:ea typeface="+mn-ea"/>
                          <a:cs typeface="+mn-cs"/>
                        </a:rPr>
                        <a:t>.</a:t>
                      </a:r>
                      <a:endParaRPr lang="en-US" dirty="0"/>
                    </a:p>
                  </a:txBody>
                  <a:tcPr marL="121618" marR="121618"/>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4046" y="152400"/>
          <a:ext cx="11553747" cy="6400800"/>
        </p:xfrm>
        <a:graphic>
          <a:graphicData uri="http://schemas.openxmlformats.org/drawingml/2006/table">
            <a:tbl>
              <a:tblPr firstRow="1" bandRow="1">
                <a:tableStyleId>{073A0DAA-6AF3-43AB-8588-CEC1D06C72B9}</a:tableStyleId>
              </a:tblPr>
              <a:tblGrid>
                <a:gridCol w="709441"/>
                <a:gridCol w="1722927"/>
                <a:gridCol w="3877905"/>
                <a:gridCol w="5243474"/>
              </a:tblGrid>
              <a:tr h="370840">
                <a:tc>
                  <a:txBody>
                    <a:bodyPr/>
                    <a:lstStyle/>
                    <a:p>
                      <a:pPr algn="ctr"/>
                      <a:r>
                        <a:rPr lang="en-US" dirty="0" smtClean="0"/>
                        <a:t>S.</a:t>
                      </a:r>
                    </a:p>
                    <a:p>
                      <a:pPr algn="ctr"/>
                      <a:r>
                        <a:rPr lang="en-US" dirty="0" smtClean="0"/>
                        <a:t>No.</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E-Waste</a:t>
                      </a:r>
                    </a:p>
                    <a:p>
                      <a:pPr algn="ctr"/>
                      <a:r>
                        <a:rPr lang="en-US" sz="1800" b="1" i="1" kern="1200" baseline="0" dirty="0" smtClean="0">
                          <a:solidFill>
                            <a:schemeClr val="lt1"/>
                          </a:solidFill>
                          <a:latin typeface="+mn-lt"/>
                          <a:ea typeface="+mn-ea"/>
                          <a:cs typeface="+mn-cs"/>
                        </a:rPr>
                        <a:t>component</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Occurrence in electric</a:t>
                      </a:r>
                    </a:p>
                    <a:p>
                      <a:pPr algn="ctr"/>
                      <a:r>
                        <a:rPr lang="en-US" sz="1800" b="1" i="1" kern="1200" baseline="0" dirty="0" smtClean="0">
                          <a:solidFill>
                            <a:schemeClr val="lt1"/>
                          </a:solidFill>
                          <a:latin typeface="+mn-lt"/>
                          <a:ea typeface="+mn-ea"/>
                          <a:cs typeface="+mn-cs"/>
                        </a:rPr>
                        <a:t>appliances</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Adverse health and environmental</a:t>
                      </a:r>
                    </a:p>
                    <a:p>
                      <a:pPr algn="ctr"/>
                      <a:r>
                        <a:rPr lang="en-US" sz="1800" b="1" i="1" kern="1200" baseline="0" dirty="0" smtClean="0">
                          <a:solidFill>
                            <a:schemeClr val="lt1"/>
                          </a:solidFill>
                          <a:latin typeface="+mn-lt"/>
                          <a:ea typeface="+mn-ea"/>
                          <a:cs typeface="+mn-cs"/>
                        </a:rPr>
                        <a:t>effects</a:t>
                      </a:r>
                      <a:endParaRPr lang="en-US" dirty="0"/>
                    </a:p>
                  </a:txBody>
                  <a:tcPr marL="121618" marR="121618"/>
                </a:tc>
              </a:tr>
              <a:tr h="370840">
                <a:tc>
                  <a:txBody>
                    <a:bodyPr/>
                    <a:lstStyle/>
                    <a:p>
                      <a:r>
                        <a:rPr lang="en-US" dirty="0" smtClean="0"/>
                        <a:t>7</a:t>
                      </a:r>
                      <a:endParaRPr lang="en-US" dirty="0"/>
                    </a:p>
                  </a:txBody>
                  <a:tcPr marL="121618" marR="121618"/>
                </a:tc>
                <a:tc>
                  <a:txBody>
                    <a:bodyPr/>
                    <a:lstStyle/>
                    <a:p>
                      <a:r>
                        <a:rPr lang="en-US" sz="1800" kern="1200" baseline="0" dirty="0" err="1" smtClean="0">
                          <a:solidFill>
                            <a:schemeClr val="dk1"/>
                          </a:solidFill>
                          <a:latin typeface="+mn-lt"/>
                          <a:ea typeface="+mn-ea"/>
                          <a:cs typeface="+mn-cs"/>
                        </a:rPr>
                        <a:t>Brominated</a:t>
                      </a:r>
                      <a:r>
                        <a:rPr lang="en-US" sz="1800" kern="1200" baseline="0" dirty="0" smtClean="0">
                          <a:solidFill>
                            <a:schemeClr val="dk1"/>
                          </a:solidFill>
                          <a:latin typeface="+mn-lt"/>
                          <a:ea typeface="+mn-ea"/>
                          <a:cs typeface="+mn-cs"/>
                        </a:rPr>
                        <a:t> Flame </a:t>
                      </a:r>
                      <a:r>
                        <a:rPr lang="en-US" sz="1800" kern="1200" baseline="0" dirty="0" smtClean="0">
                          <a:solidFill>
                            <a:schemeClr val="dk1"/>
                          </a:solidFill>
                          <a:latin typeface="+mn-lt"/>
                          <a:ea typeface="+mn-ea"/>
                          <a:cs typeface="+mn-cs"/>
                        </a:rPr>
                        <a:t>Retardants</a:t>
                      </a:r>
                      <a:endParaRPr lang="en-US" dirty="0"/>
                    </a:p>
                  </a:txBody>
                  <a:tcPr marL="121618" marR="121618"/>
                </a:tc>
                <a:tc>
                  <a:txBody>
                    <a:bodyPr/>
                    <a:lstStyle/>
                    <a:p>
                      <a:r>
                        <a:rPr lang="en-US" sz="1800" kern="1200" baseline="0" dirty="0" smtClean="0">
                          <a:solidFill>
                            <a:schemeClr val="dk1"/>
                          </a:solidFill>
                          <a:latin typeface="+mn-lt"/>
                          <a:ea typeface="+mn-ea"/>
                          <a:cs typeface="+mn-cs"/>
                        </a:rPr>
                        <a:t>Flame retardants in</a:t>
                      </a:r>
                    </a:p>
                    <a:p>
                      <a:r>
                        <a:rPr lang="en-US" sz="1800" kern="1200" baseline="0" dirty="0" smtClean="0">
                          <a:solidFill>
                            <a:schemeClr val="dk1"/>
                          </a:solidFill>
                          <a:latin typeface="+mn-lt"/>
                          <a:ea typeface="+mn-ea"/>
                          <a:cs typeface="+mn-cs"/>
                        </a:rPr>
                        <a:t>plastics in most </a:t>
                      </a:r>
                      <a:r>
                        <a:rPr lang="en-US" sz="1800" kern="1200" baseline="0" dirty="0" smtClean="0">
                          <a:solidFill>
                            <a:schemeClr val="dk1"/>
                          </a:solidFill>
                          <a:latin typeface="+mn-lt"/>
                          <a:ea typeface="+mn-ea"/>
                          <a:cs typeface="+mn-cs"/>
                        </a:rPr>
                        <a:t>electronics (</a:t>
                      </a:r>
                      <a:r>
                        <a:rPr kumimoji="0" lang="en-US" sz="1800" kern="1200" baseline="0" dirty="0" smtClean="0">
                          <a:solidFill>
                            <a:schemeClr val="dk1"/>
                          </a:solidFill>
                          <a:latin typeface="+mn-lt"/>
                          <a:ea typeface="+mn-ea"/>
                          <a:cs typeface="+mn-cs"/>
                        </a:rPr>
                        <a:t>Casing, circuit boards</a:t>
                      </a:r>
                    </a:p>
                    <a:p>
                      <a:r>
                        <a:rPr kumimoji="0" lang="en-US" sz="1800" kern="1200" baseline="0" dirty="0" smtClean="0">
                          <a:solidFill>
                            <a:schemeClr val="dk1"/>
                          </a:solidFill>
                          <a:latin typeface="+mn-lt"/>
                          <a:ea typeface="+mn-ea"/>
                          <a:cs typeface="+mn-cs"/>
                        </a:rPr>
                        <a:t>(plastic), cables, PVC cables) </a:t>
                      </a:r>
                      <a:r>
                        <a:rPr lang="en-US" sz="1800" b="1" kern="1200" baseline="0" dirty="0" smtClean="0">
                          <a:solidFill>
                            <a:srgbClr val="00B050"/>
                          </a:solidFill>
                          <a:latin typeface="+mn-lt"/>
                          <a:ea typeface="+mn-ea"/>
                          <a:cs typeface="+mn-cs"/>
                        </a:rPr>
                        <a:t>(</a:t>
                      </a:r>
                      <a:r>
                        <a:rPr kumimoji="0" lang="en-US" sz="1800" b="1" kern="1200" baseline="0" dirty="0" smtClean="0">
                          <a:solidFill>
                            <a:srgbClr val="00B050"/>
                          </a:solidFill>
                          <a:latin typeface="+mn-lt"/>
                          <a:ea typeface="+mn-ea"/>
                          <a:cs typeface="+mn-cs"/>
                        </a:rPr>
                        <a:t>releases toxic emissions including Dioxins)</a:t>
                      </a:r>
                      <a:endParaRPr lang="en-US" b="1" dirty="0" smtClean="0">
                        <a:solidFill>
                          <a:srgbClr val="00B050"/>
                        </a:solidFill>
                      </a:endParaRPr>
                    </a:p>
                  </a:txBody>
                  <a:tcPr marL="121618" marR="121618"/>
                </a:tc>
                <a:tc>
                  <a:txBody>
                    <a:bodyPr/>
                    <a:lstStyle/>
                    <a:p>
                      <a:r>
                        <a:rPr lang="en-US" sz="1800" kern="1200" baseline="0" dirty="0" smtClean="0">
                          <a:solidFill>
                            <a:schemeClr val="dk1"/>
                          </a:solidFill>
                          <a:latin typeface="+mn-lt"/>
                          <a:ea typeface="+mn-ea"/>
                          <a:cs typeface="+mn-cs"/>
                        </a:rPr>
                        <a:t>Impaired development of the nervous</a:t>
                      </a:r>
                    </a:p>
                    <a:p>
                      <a:r>
                        <a:rPr lang="en-US" sz="1800" kern="1200" baseline="0" dirty="0" smtClean="0">
                          <a:solidFill>
                            <a:schemeClr val="dk1"/>
                          </a:solidFill>
                          <a:latin typeface="+mn-lt"/>
                          <a:ea typeface="+mn-ea"/>
                          <a:cs typeface="+mn-cs"/>
                        </a:rPr>
                        <a:t>system, thyroid problems, </a:t>
                      </a:r>
                      <a:r>
                        <a:rPr kumimoji="0" lang="en-US" sz="1800" kern="1200" baseline="0" dirty="0" smtClean="0">
                          <a:solidFill>
                            <a:schemeClr val="dk1"/>
                          </a:solidFill>
                          <a:latin typeface="+mn-lt"/>
                          <a:ea typeface="+mn-ea"/>
                          <a:cs typeface="+mn-cs"/>
                        </a:rPr>
                        <a:t>severe hormonal disorders, </a:t>
                      </a:r>
                      <a:r>
                        <a:rPr lang="en-US" sz="1800" kern="1200" baseline="0" dirty="0" smtClean="0">
                          <a:solidFill>
                            <a:schemeClr val="dk1"/>
                          </a:solidFill>
                          <a:latin typeface="+mn-lt"/>
                          <a:ea typeface="+mn-ea"/>
                          <a:cs typeface="+mn-cs"/>
                        </a:rPr>
                        <a:t>liver problems </a:t>
                      </a:r>
                      <a:r>
                        <a:rPr lang="en-US" sz="1800" kern="1200" baseline="0" dirty="0" smtClean="0">
                          <a:solidFill>
                            <a:schemeClr val="dk1"/>
                          </a:solidFill>
                          <a:latin typeface="+mn-lt"/>
                          <a:ea typeface="+mn-ea"/>
                          <a:cs typeface="+mn-cs"/>
                        </a:rPr>
                        <a:t>are some health effects </a:t>
                      </a:r>
                      <a:r>
                        <a:rPr lang="en-US" sz="1800" kern="1200" baseline="0" dirty="0" smtClean="0">
                          <a:solidFill>
                            <a:schemeClr val="dk1"/>
                          </a:solidFill>
                          <a:latin typeface="+mn-lt"/>
                          <a:ea typeface="+mn-ea"/>
                          <a:cs typeface="+mn-cs"/>
                        </a:rPr>
                        <a:t>due to </a:t>
                      </a:r>
                      <a:r>
                        <a:rPr lang="en-US" sz="1800" kern="1200" baseline="0" dirty="0" smtClean="0">
                          <a:solidFill>
                            <a:schemeClr val="dk1"/>
                          </a:solidFill>
                          <a:latin typeface="+mn-lt"/>
                          <a:ea typeface="+mn-ea"/>
                          <a:cs typeface="+mn-cs"/>
                        </a:rPr>
                        <a:t>prolonged exposure.</a:t>
                      </a:r>
                      <a:endParaRPr lang="en-US" dirty="0"/>
                    </a:p>
                  </a:txBody>
                  <a:tcPr marL="121618" marR="121618"/>
                </a:tc>
              </a:tr>
              <a:tr h="370840">
                <a:tc>
                  <a:txBody>
                    <a:bodyPr/>
                    <a:lstStyle/>
                    <a:p>
                      <a:r>
                        <a:rPr lang="en-US" dirty="0" smtClean="0"/>
                        <a:t>8</a:t>
                      </a:r>
                      <a:endParaRPr lang="en-US" dirty="0"/>
                    </a:p>
                  </a:txBody>
                  <a:tcPr marL="121618" marR="121618"/>
                </a:tc>
                <a:tc>
                  <a:txBody>
                    <a:bodyPr/>
                    <a:lstStyle/>
                    <a:p>
                      <a:r>
                        <a:rPr lang="en-US" sz="1800" kern="1200" baseline="0" dirty="0" err="1" smtClean="0">
                          <a:solidFill>
                            <a:schemeClr val="dk1"/>
                          </a:solidFill>
                          <a:latin typeface="+mn-lt"/>
                          <a:ea typeface="+mn-ea"/>
                          <a:cs typeface="+mn-cs"/>
                        </a:rPr>
                        <a:t>Perfluorooctanoic</a:t>
                      </a:r>
                      <a:r>
                        <a:rPr lang="en-US" sz="1800" kern="1200" baseline="0" dirty="0" smtClean="0">
                          <a:solidFill>
                            <a:schemeClr val="dk1"/>
                          </a:solidFill>
                          <a:latin typeface="+mn-lt"/>
                          <a:ea typeface="+mn-ea"/>
                          <a:cs typeface="+mn-cs"/>
                        </a:rPr>
                        <a:t> acid</a:t>
                      </a:r>
                      <a:endParaRPr lang="en-US" dirty="0"/>
                    </a:p>
                  </a:txBody>
                  <a:tcPr marL="121618" marR="121618"/>
                </a:tc>
                <a:tc>
                  <a:txBody>
                    <a:bodyPr/>
                    <a:lstStyle/>
                    <a:p>
                      <a:pPr>
                        <a:buFont typeface="Arial" pitchFamily="34" charset="0"/>
                        <a:buChar char="•"/>
                      </a:pPr>
                      <a:r>
                        <a:rPr lang="en-US" sz="1800" kern="1200" baseline="0" dirty="0" smtClean="0">
                          <a:solidFill>
                            <a:schemeClr val="dk1"/>
                          </a:solidFill>
                          <a:latin typeface="+mn-lt"/>
                          <a:ea typeface="+mn-ea"/>
                          <a:cs typeface="+mn-cs"/>
                        </a:rPr>
                        <a:t> Used as an antistatic additive in industrial applications.</a:t>
                      </a:r>
                    </a:p>
                    <a:p>
                      <a:pPr>
                        <a:buFont typeface="Arial" pitchFamily="34" charset="0"/>
                        <a:buChar char="•"/>
                      </a:pPr>
                      <a:r>
                        <a:rPr lang="en-US" sz="1800" kern="1200" baseline="0" dirty="0" smtClean="0">
                          <a:solidFill>
                            <a:schemeClr val="dk1"/>
                          </a:solidFill>
                          <a:latin typeface="+mn-lt"/>
                          <a:ea typeface="+mn-ea"/>
                          <a:cs typeface="+mn-cs"/>
                        </a:rPr>
                        <a:t> Found in electronics and in non-stick cookware (PTFE)</a:t>
                      </a:r>
                    </a:p>
                    <a:p>
                      <a:pPr>
                        <a:buFont typeface="Arial" pitchFamily="34" charset="0"/>
                        <a:buNone/>
                      </a:pPr>
                      <a:r>
                        <a:rPr lang="en-US" sz="1800" kern="1200" baseline="0" dirty="0" smtClean="0">
                          <a:solidFill>
                            <a:schemeClr val="dk1"/>
                          </a:solidFill>
                          <a:latin typeface="+mn-lt"/>
                          <a:ea typeface="+mn-ea"/>
                          <a:cs typeface="+mn-cs"/>
                        </a:rPr>
                        <a:t>appliances.</a:t>
                      </a:r>
                    </a:p>
                    <a:p>
                      <a:pPr>
                        <a:buFont typeface="Arial" pitchFamily="34" charset="0"/>
                        <a:buChar char="•"/>
                      </a:pPr>
                      <a:r>
                        <a:rPr lang="en-US" sz="1800" kern="1200" baseline="0" dirty="0" smtClean="0">
                          <a:solidFill>
                            <a:schemeClr val="dk1"/>
                          </a:solidFill>
                          <a:latin typeface="+mn-lt"/>
                          <a:ea typeface="+mn-ea"/>
                          <a:cs typeface="+mn-cs"/>
                        </a:rPr>
                        <a:t> Environmental degradation results in the formation of PFOA.</a:t>
                      </a:r>
                      <a:endParaRPr lang="en-US" dirty="0"/>
                    </a:p>
                  </a:txBody>
                  <a:tcPr marL="121618" marR="121618"/>
                </a:tc>
                <a:tc>
                  <a:txBody>
                    <a:bodyPr/>
                    <a:lstStyle/>
                    <a:p>
                      <a:pPr>
                        <a:buFont typeface="Arial" pitchFamily="34" charset="0"/>
                        <a:buChar char="•"/>
                      </a:pPr>
                      <a:r>
                        <a:rPr lang="en-US" sz="1800" kern="1200" baseline="0" dirty="0" smtClean="0">
                          <a:solidFill>
                            <a:schemeClr val="dk1"/>
                          </a:solidFill>
                          <a:latin typeface="+mn-lt"/>
                          <a:ea typeface="+mn-ea"/>
                          <a:cs typeface="+mn-cs"/>
                        </a:rPr>
                        <a:t> Immune toxicity, hormonal effects and</a:t>
                      </a:r>
                    </a:p>
                    <a:p>
                      <a:r>
                        <a:rPr lang="en-US" sz="1800" kern="1200" baseline="0" dirty="0" smtClean="0">
                          <a:solidFill>
                            <a:schemeClr val="dk1"/>
                          </a:solidFill>
                          <a:latin typeface="+mn-lt"/>
                          <a:ea typeface="+mn-ea"/>
                          <a:cs typeface="+mn-cs"/>
                        </a:rPr>
                        <a:t>carcinogenic effects have been found</a:t>
                      </a:r>
                    </a:p>
                    <a:p>
                      <a:r>
                        <a:rPr lang="en-US" sz="1800" kern="1200" baseline="0" dirty="0" smtClean="0">
                          <a:solidFill>
                            <a:schemeClr val="dk1"/>
                          </a:solidFill>
                          <a:latin typeface="+mn-lt"/>
                          <a:ea typeface="+mn-ea"/>
                          <a:cs typeface="+mn-cs"/>
                        </a:rPr>
                        <a:t>out from studies in mice.</a:t>
                      </a:r>
                    </a:p>
                    <a:p>
                      <a:r>
                        <a:rPr lang="en-US" sz="1800" kern="1200" baseline="0" dirty="0" smtClean="0">
                          <a:solidFill>
                            <a:schemeClr val="dk1"/>
                          </a:solidFill>
                          <a:latin typeface="+mn-lt"/>
                          <a:ea typeface="+mn-ea"/>
                          <a:cs typeface="+mn-cs"/>
                        </a:rPr>
                        <a:t>• It leads to increased maternal PFOA</a:t>
                      </a:r>
                    </a:p>
                    <a:p>
                      <a:r>
                        <a:rPr lang="en-US" sz="1800" kern="1200" baseline="0" dirty="0" smtClean="0">
                          <a:solidFill>
                            <a:schemeClr val="dk1"/>
                          </a:solidFill>
                          <a:latin typeface="+mn-lt"/>
                          <a:ea typeface="+mn-ea"/>
                          <a:cs typeface="+mn-cs"/>
                        </a:rPr>
                        <a:t>levels which are associated with an</a:t>
                      </a:r>
                    </a:p>
                    <a:p>
                      <a:r>
                        <a:rPr lang="en-US" sz="1800" kern="1200" baseline="0" dirty="0" smtClean="0">
                          <a:solidFill>
                            <a:schemeClr val="dk1"/>
                          </a:solidFill>
                          <a:latin typeface="+mn-lt"/>
                          <a:ea typeface="+mn-ea"/>
                          <a:cs typeface="+mn-cs"/>
                        </a:rPr>
                        <a:t>increased risk of spontaneous abortion</a:t>
                      </a:r>
                    </a:p>
                    <a:p>
                      <a:r>
                        <a:rPr lang="en-US" sz="1800" kern="1200" baseline="0" dirty="0" smtClean="0">
                          <a:solidFill>
                            <a:schemeClr val="dk1"/>
                          </a:solidFill>
                          <a:latin typeface="+mn-lt"/>
                          <a:ea typeface="+mn-ea"/>
                          <a:cs typeface="+mn-cs"/>
                        </a:rPr>
                        <a:t>(miscarriage) and stillbirth.</a:t>
                      </a:r>
                      <a:endParaRPr lang="en-US" dirty="0"/>
                    </a:p>
                  </a:txBody>
                  <a:tcPr marL="121618" marR="121618"/>
                </a:tc>
              </a:tr>
              <a:tr h="370840">
                <a:tc>
                  <a:txBody>
                    <a:bodyPr/>
                    <a:lstStyle/>
                    <a:p>
                      <a:r>
                        <a:rPr lang="en-US" dirty="0" smtClean="0"/>
                        <a:t>9</a:t>
                      </a:r>
                      <a:endParaRPr lang="en-US" dirty="0"/>
                    </a:p>
                  </a:txBody>
                  <a:tcPr marL="121618" marR="121618"/>
                </a:tc>
                <a:tc>
                  <a:txBody>
                    <a:bodyPr/>
                    <a:lstStyle/>
                    <a:p>
                      <a:r>
                        <a:rPr lang="en-US" sz="1800" kern="1200" baseline="0" dirty="0" smtClean="0">
                          <a:solidFill>
                            <a:schemeClr val="dk1"/>
                          </a:solidFill>
                          <a:latin typeface="+mn-lt"/>
                          <a:ea typeface="+mn-ea"/>
                          <a:cs typeface="+mn-cs"/>
                        </a:rPr>
                        <a:t>Beryllium oxide</a:t>
                      </a:r>
                      <a:endParaRPr lang="en-US" dirty="0"/>
                    </a:p>
                  </a:txBody>
                  <a:tcPr marL="121618" marR="121618"/>
                </a:tc>
                <a:tc>
                  <a:txBody>
                    <a:bodyPr/>
                    <a:lstStyle/>
                    <a:p>
                      <a:pPr>
                        <a:buFont typeface="Arial" pitchFamily="34" charset="0"/>
                        <a:buChar char="•"/>
                      </a:pPr>
                      <a:r>
                        <a:rPr lang="en-US" sz="1800" kern="1200" baseline="0" dirty="0" smtClean="0">
                          <a:solidFill>
                            <a:schemeClr val="dk1"/>
                          </a:solidFill>
                          <a:latin typeface="+mn-lt"/>
                          <a:ea typeface="+mn-ea"/>
                          <a:cs typeface="+mn-cs"/>
                        </a:rPr>
                        <a:t> Filler used in materials such</a:t>
                      </a:r>
                    </a:p>
                    <a:p>
                      <a:r>
                        <a:rPr lang="en-US" sz="1800" kern="1200" baseline="0" dirty="0" smtClean="0">
                          <a:solidFill>
                            <a:schemeClr val="dk1"/>
                          </a:solidFill>
                          <a:latin typeface="+mn-lt"/>
                          <a:ea typeface="+mn-ea"/>
                          <a:cs typeface="+mn-cs"/>
                        </a:rPr>
                        <a:t>as thermal grease used on</a:t>
                      </a:r>
                    </a:p>
                    <a:p>
                      <a:r>
                        <a:rPr lang="en-US" sz="1800" kern="1200" baseline="0" dirty="0" smtClean="0">
                          <a:solidFill>
                            <a:schemeClr val="dk1"/>
                          </a:solidFill>
                          <a:latin typeface="+mn-lt"/>
                          <a:ea typeface="+mn-ea"/>
                          <a:cs typeface="+mn-cs"/>
                        </a:rPr>
                        <a:t>heat sinks for CPUs and</a:t>
                      </a:r>
                    </a:p>
                    <a:p>
                      <a:r>
                        <a:rPr lang="en-US" sz="1800" kern="1200" baseline="0" dirty="0" smtClean="0">
                          <a:solidFill>
                            <a:schemeClr val="dk1"/>
                          </a:solidFill>
                          <a:latin typeface="+mn-lt"/>
                          <a:ea typeface="+mn-ea"/>
                          <a:cs typeface="+mn-cs"/>
                        </a:rPr>
                        <a:t>power transistors, </a:t>
                      </a:r>
                      <a:r>
                        <a:rPr lang="en-US" sz="1800" kern="1200" baseline="0" dirty="0" smtClean="0">
                          <a:solidFill>
                            <a:schemeClr val="dk1"/>
                          </a:solidFill>
                          <a:latin typeface="+mn-lt"/>
                          <a:ea typeface="+mn-ea"/>
                          <a:cs typeface="+mn-cs"/>
                        </a:rPr>
                        <a:t>X-ray transparent</a:t>
                      </a:r>
                      <a:endParaRPr lang="en-US" sz="1800" kern="1200" baseline="0" dirty="0" smtClean="0">
                        <a:solidFill>
                          <a:schemeClr val="dk1"/>
                        </a:solidFill>
                        <a:latin typeface="+mn-lt"/>
                        <a:ea typeface="+mn-ea"/>
                        <a:cs typeface="+mn-cs"/>
                      </a:endParaRPr>
                    </a:p>
                    <a:p>
                      <a:r>
                        <a:rPr lang="en-US" sz="1800" kern="1200" baseline="0" dirty="0" smtClean="0">
                          <a:solidFill>
                            <a:schemeClr val="dk1"/>
                          </a:solidFill>
                          <a:latin typeface="+mn-lt"/>
                          <a:ea typeface="+mn-ea"/>
                          <a:cs typeface="+mn-cs"/>
                        </a:rPr>
                        <a:t>ceramic windows,</a:t>
                      </a:r>
                    </a:p>
                    <a:p>
                      <a:r>
                        <a:rPr lang="en-US" sz="1800" kern="1200" baseline="0" dirty="0" smtClean="0">
                          <a:solidFill>
                            <a:schemeClr val="dk1"/>
                          </a:solidFill>
                          <a:latin typeface="+mn-lt"/>
                          <a:ea typeface="+mn-ea"/>
                          <a:cs typeface="+mn-cs"/>
                        </a:rPr>
                        <a:t>heat transfer fins in vacuum</a:t>
                      </a:r>
                    </a:p>
                    <a:p>
                      <a:r>
                        <a:rPr lang="en-US" sz="1800" kern="1200" baseline="0" dirty="0" smtClean="0">
                          <a:solidFill>
                            <a:schemeClr val="dk1"/>
                          </a:solidFill>
                          <a:latin typeface="+mn-lt"/>
                          <a:ea typeface="+mn-ea"/>
                          <a:cs typeface="+mn-cs"/>
                        </a:rPr>
                        <a:t>tubes and gas lasers.</a:t>
                      </a:r>
                      <a:endParaRPr lang="en-US" dirty="0"/>
                    </a:p>
                  </a:txBody>
                  <a:tcPr marL="121618" marR="121618"/>
                </a:tc>
                <a:tc>
                  <a:txBody>
                    <a:bodyPr/>
                    <a:lstStyle/>
                    <a:p>
                      <a:r>
                        <a:rPr lang="en-US" sz="1800" kern="1200" baseline="0" dirty="0" smtClean="0">
                          <a:solidFill>
                            <a:schemeClr val="dk1"/>
                          </a:solidFill>
                          <a:latin typeface="+mn-lt"/>
                          <a:ea typeface="+mn-ea"/>
                          <a:cs typeface="+mn-cs"/>
                        </a:rPr>
                        <a:t>Occupational exposures lead to lung</a:t>
                      </a:r>
                    </a:p>
                    <a:p>
                      <a:r>
                        <a:rPr lang="en-US" sz="1800" kern="1200" baseline="0" dirty="0" smtClean="0">
                          <a:solidFill>
                            <a:schemeClr val="dk1"/>
                          </a:solidFill>
                          <a:latin typeface="+mn-lt"/>
                          <a:ea typeface="+mn-ea"/>
                          <a:cs typeface="+mn-cs"/>
                        </a:rPr>
                        <a:t>Cancer, </a:t>
                      </a:r>
                      <a:r>
                        <a:rPr kumimoji="0" lang="en-US" sz="1800" kern="1200" baseline="0" dirty="0" smtClean="0">
                          <a:solidFill>
                            <a:schemeClr val="dk1"/>
                          </a:solidFill>
                          <a:latin typeface="+mn-lt"/>
                          <a:ea typeface="+mn-ea"/>
                          <a:cs typeface="+mn-cs"/>
                        </a:rPr>
                        <a:t>Chronic Beryllium Disease (</a:t>
                      </a:r>
                      <a:r>
                        <a:rPr kumimoji="0" lang="en-US" sz="1800" kern="1200" baseline="0" dirty="0" err="1" smtClean="0">
                          <a:solidFill>
                            <a:schemeClr val="dk1"/>
                          </a:solidFill>
                          <a:latin typeface="+mn-lt"/>
                          <a:ea typeface="+mn-ea"/>
                          <a:cs typeface="+mn-cs"/>
                        </a:rPr>
                        <a:t>beryllicosis</a:t>
                      </a:r>
                      <a:r>
                        <a:rPr kumimoji="0" lang="en-US" sz="1800" kern="1200" baseline="0" dirty="0" smtClean="0">
                          <a:solidFill>
                            <a:schemeClr val="dk1"/>
                          </a:solidFill>
                          <a:latin typeface="+mn-lt"/>
                          <a:ea typeface="+mn-ea"/>
                          <a:cs typeface="+mn-cs"/>
                        </a:rPr>
                        <a:t>), a disease which primarily affects the lungs. Exposure to beryllium also causes a form of skin disease that is characterized by poor wound</a:t>
                      </a:r>
                    </a:p>
                    <a:p>
                      <a:r>
                        <a:rPr kumimoji="0" lang="en-US" sz="1800" kern="1200" baseline="0" dirty="0" smtClean="0">
                          <a:solidFill>
                            <a:schemeClr val="dk1"/>
                          </a:solidFill>
                          <a:latin typeface="+mn-lt"/>
                          <a:ea typeface="+mn-ea"/>
                          <a:cs typeface="+mn-cs"/>
                        </a:rPr>
                        <a:t>healing and wart-like bumps</a:t>
                      </a:r>
                      <a:endParaRPr lang="en-US" dirty="0"/>
                    </a:p>
                  </a:txBody>
                  <a:tcPr marL="121618" marR="121618"/>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899318" y="228600"/>
          <a:ext cx="11049001" cy="6629400"/>
        </p:xfrm>
        <a:graphic>
          <a:graphicData uri="http://schemas.openxmlformats.org/drawingml/2006/table">
            <a:tbl>
              <a:tblPr firstRow="1" bandRow="1">
                <a:tableStyleId>{073A0DAA-6AF3-43AB-8588-CEC1D06C72B9}</a:tableStyleId>
              </a:tblPr>
              <a:tblGrid>
                <a:gridCol w="678448"/>
                <a:gridCol w="1647658"/>
                <a:gridCol w="3708492"/>
                <a:gridCol w="5014403"/>
              </a:tblGrid>
              <a:tr h="892419">
                <a:tc>
                  <a:txBody>
                    <a:bodyPr/>
                    <a:lstStyle/>
                    <a:p>
                      <a:pPr algn="ctr"/>
                      <a:r>
                        <a:rPr lang="en-US" dirty="0" smtClean="0"/>
                        <a:t>S.</a:t>
                      </a:r>
                    </a:p>
                    <a:p>
                      <a:pPr algn="ctr"/>
                      <a:r>
                        <a:rPr lang="en-US" dirty="0" smtClean="0"/>
                        <a:t>No.</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E-Waste</a:t>
                      </a:r>
                    </a:p>
                    <a:p>
                      <a:pPr algn="ctr"/>
                      <a:r>
                        <a:rPr lang="en-US" sz="1800" b="1" i="1" kern="1200" baseline="0" dirty="0" smtClean="0">
                          <a:solidFill>
                            <a:schemeClr val="lt1"/>
                          </a:solidFill>
                          <a:latin typeface="+mn-lt"/>
                          <a:ea typeface="+mn-ea"/>
                          <a:cs typeface="+mn-cs"/>
                        </a:rPr>
                        <a:t>component</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Occurrence in electric</a:t>
                      </a:r>
                    </a:p>
                    <a:p>
                      <a:pPr algn="ctr"/>
                      <a:r>
                        <a:rPr lang="en-US" sz="1800" b="1" i="1" kern="1200" baseline="0" dirty="0" smtClean="0">
                          <a:solidFill>
                            <a:schemeClr val="lt1"/>
                          </a:solidFill>
                          <a:latin typeface="+mn-lt"/>
                          <a:ea typeface="+mn-ea"/>
                          <a:cs typeface="+mn-cs"/>
                        </a:rPr>
                        <a:t>appliances</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Adverse health and environmental</a:t>
                      </a:r>
                    </a:p>
                    <a:p>
                      <a:pPr algn="ctr"/>
                      <a:r>
                        <a:rPr lang="en-US" sz="1800" b="1" i="1" kern="1200" baseline="0" dirty="0" smtClean="0">
                          <a:solidFill>
                            <a:schemeClr val="lt1"/>
                          </a:solidFill>
                          <a:latin typeface="+mn-lt"/>
                          <a:ea typeface="+mn-ea"/>
                          <a:cs typeface="+mn-cs"/>
                        </a:rPr>
                        <a:t>effects</a:t>
                      </a:r>
                      <a:endParaRPr lang="en-US" dirty="0"/>
                    </a:p>
                  </a:txBody>
                  <a:tcPr marL="121618" marR="121618"/>
                </a:tc>
              </a:tr>
              <a:tr h="2039815">
                <a:tc>
                  <a:txBody>
                    <a:bodyPr/>
                    <a:lstStyle/>
                    <a:p>
                      <a:r>
                        <a:rPr lang="en-US" dirty="0" smtClean="0"/>
                        <a:t>10</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Arsenic</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Semiconductors, diodes,</a:t>
                      </a:r>
                    </a:p>
                    <a:p>
                      <a:r>
                        <a:rPr kumimoji="0" lang="en-US" sz="1800" kern="1200" baseline="0" dirty="0" smtClean="0">
                          <a:solidFill>
                            <a:schemeClr val="dk1"/>
                          </a:solidFill>
                          <a:latin typeface="+mn-lt"/>
                          <a:ea typeface="+mn-ea"/>
                          <a:cs typeface="+mn-cs"/>
                        </a:rPr>
                        <a:t>microwaves, LEDs (</a:t>
                      </a:r>
                      <a:r>
                        <a:rPr kumimoji="0" lang="en-US" sz="1800" kern="1200" baseline="0" dirty="0" err="1" smtClean="0">
                          <a:solidFill>
                            <a:schemeClr val="dk1"/>
                          </a:solidFill>
                          <a:latin typeface="+mn-lt"/>
                          <a:ea typeface="+mn-ea"/>
                          <a:cs typeface="+mn-cs"/>
                        </a:rPr>
                        <a:t>Lightemitting</a:t>
                      </a:r>
                      <a:endParaRPr kumimoji="0" lang="en-US" sz="1800" kern="1200" baseline="0" dirty="0" smtClean="0">
                        <a:solidFill>
                          <a:schemeClr val="dk1"/>
                        </a:solidFill>
                        <a:latin typeface="+mn-lt"/>
                        <a:ea typeface="+mn-ea"/>
                        <a:cs typeface="+mn-cs"/>
                      </a:endParaRPr>
                    </a:p>
                    <a:p>
                      <a:r>
                        <a:rPr kumimoji="0" lang="en-US" sz="1800" kern="1200" baseline="0" dirty="0" smtClean="0">
                          <a:solidFill>
                            <a:schemeClr val="dk1"/>
                          </a:solidFill>
                          <a:latin typeface="+mn-lt"/>
                          <a:ea typeface="+mn-ea"/>
                          <a:cs typeface="+mn-cs"/>
                        </a:rPr>
                        <a:t>diodes), solar cells</a:t>
                      </a:r>
                      <a:endParaRPr lang="en-US" b="1" dirty="0" smtClean="0">
                        <a:solidFill>
                          <a:srgbClr val="00B050"/>
                        </a:solidFill>
                      </a:endParaRPr>
                    </a:p>
                  </a:txBody>
                  <a:tcPr marL="121618" marR="121618"/>
                </a:tc>
                <a:tc>
                  <a:txBody>
                    <a:bodyPr/>
                    <a:lstStyle/>
                    <a:p>
                      <a:r>
                        <a:rPr kumimoji="0" lang="en-US" sz="1800" kern="1200" baseline="0" dirty="0" smtClean="0">
                          <a:solidFill>
                            <a:schemeClr val="dk1"/>
                          </a:solidFill>
                          <a:latin typeface="+mn-lt"/>
                          <a:ea typeface="+mn-ea"/>
                          <a:cs typeface="+mn-cs"/>
                        </a:rPr>
                        <a:t>Chronic exposure to arsenic can lead to various diseases of the skin and decrease nerve conduction velocity. Chronic exposure to</a:t>
                      </a:r>
                    </a:p>
                    <a:p>
                      <a:r>
                        <a:rPr kumimoji="0" lang="en-US" sz="1800" kern="1200" baseline="0" dirty="0" smtClean="0">
                          <a:solidFill>
                            <a:schemeClr val="dk1"/>
                          </a:solidFill>
                          <a:latin typeface="+mn-lt"/>
                          <a:ea typeface="+mn-ea"/>
                          <a:cs typeface="+mn-cs"/>
                        </a:rPr>
                        <a:t>arsenic can also cause lung cancer and can often be fatal</a:t>
                      </a:r>
                      <a:endParaRPr lang="en-US" dirty="0"/>
                    </a:p>
                  </a:txBody>
                  <a:tcPr marL="121618" marR="121618"/>
                </a:tc>
              </a:tr>
              <a:tr h="2422281">
                <a:tc>
                  <a:txBody>
                    <a:bodyPr/>
                    <a:lstStyle/>
                    <a:p>
                      <a:r>
                        <a:rPr lang="en-US" dirty="0" smtClean="0"/>
                        <a:t>11</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Barium</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Electron tubes, filler for</a:t>
                      </a:r>
                    </a:p>
                    <a:p>
                      <a:r>
                        <a:rPr kumimoji="0" lang="en-US" sz="1800" kern="1200" baseline="0" dirty="0" smtClean="0">
                          <a:solidFill>
                            <a:schemeClr val="dk1"/>
                          </a:solidFill>
                          <a:latin typeface="+mn-lt"/>
                          <a:ea typeface="+mn-ea"/>
                          <a:cs typeface="+mn-cs"/>
                        </a:rPr>
                        <a:t>plastic and rubber, lubricant</a:t>
                      </a:r>
                    </a:p>
                    <a:p>
                      <a:r>
                        <a:rPr kumimoji="0" lang="en-US" sz="1800" kern="1200" baseline="0" dirty="0" smtClean="0">
                          <a:solidFill>
                            <a:schemeClr val="dk1"/>
                          </a:solidFill>
                          <a:latin typeface="+mn-lt"/>
                          <a:ea typeface="+mn-ea"/>
                          <a:cs typeface="+mn-cs"/>
                        </a:rPr>
                        <a:t>additives</a:t>
                      </a:r>
                      <a:endParaRPr lang="en-US" dirty="0"/>
                    </a:p>
                  </a:txBody>
                  <a:tcPr marL="121618" marR="121618"/>
                </a:tc>
                <a:tc>
                  <a:txBody>
                    <a:bodyPr/>
                    <a:lstStyle/>
                    <a:p>
                      <a:r>
                        <a:rPr lang="en-US" sz="1800" kern="1200" baseline="0" dirty="0" smtClean="0">
                          <a:solidFill>
                            <a:schemeClr val="dk1"/>
                          </a:solidFill>
                          <a:latin typeface="+mn-lt"/>
                          <a:ea typeface="+mn-ea"/>
                          <a:cs typeface="+mn-cs"/>
                        </a:rPr>
                        <a:t> </a:t>
                      </a:r>
                      <a:r>
                        <a:rPr kumimoji="0" lang="en-US" sz="1800" kern="1200" baseline="0" dirty="0" smtClean="0">
                          <a:solidFill>
                            <a:schemeClr val="dk1"/>
                          </a:solidFill>
                          <a:latin typeface="+mn-lt"/>
                          <a:ea typeface="+mn-ea"/>
                          <a:cs typeface="+mn-cs"/>
                        </a:rPr>
                        <a:t>Short-term exposure to barium could lead to brain swelling, muscle weakness, damage to the heart, liver and spleen.</a:t>
                      </a:r>
                    </a:p>
                    <a:p>
                      <a:r>
                        <a:rPr kumimoji="0" lang="en-US" sz="1800" kern="1200" baseline="0" dirty="0" smtClean="0">
                          <a:solidFill>
                            <a:schemeClr val="dk1"/>
                          </a:solidFill>
                          <a:latin typeface="+mn-lt"/>
                          <a:ea typeface="+mn-ea"/>
                          <a:cs typeface="+mn-cs"/>
                        </a:rPr>
                        <a:t> Animal studies reveal increased blood pressure and changes in the heart from ingesting barium over a long period of time</a:t>
                      </a:r>
                      <a:endParaRPr lang="en-US" dirty="0"/>
                    </a:p>
                  </a:txBody>
                  <a:tcPr marL="121618" marR="121618"/>
                </a:tc>
              </a:tr>
              <a:tr h="1274885">
                <a:tc>
                  <a:txBody>
                    <a:bodyPr/>
                    <a:lstStyle/>
                    <a:p>
                      <a:r>
                        <a:rPr lang="en-US" dirty="0" smtClean="0"/>
                        <a:t>12</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Copper</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Conducted in cables, copper ribbons, coils,</a:t>
                      </a:r>
                    </a:p>
                    <a:p>
                      <a:r>
                        <a:rPr kumimoji="0" lang="en-US" sz="1800" kern="1200" baseline="0" dirty="0" smtClean="0">
                          <a:solidFill>
                            <a:schemeClr val="dk1"/>
                          </a:solidFill>
                          <a:latin typeface="+mn-lt"/>
                          <a:ea typeface="+mn-ea"/>
                          <a:cs typeface="+mn-cs"/>
                        </a:rPr>
                        <a:t>circuitry, pigments</a:t>
                      </a:r>
                      <a:endParaRPr lang="en-US" dirty="0"/>
                    </a:p>
                  </a:txBody>
                  <a:tcPr marL="121618" marR="121618"/>
                </a:tc>
                <a:tc>
                  <a:txBody>
                    <a:bodyPr/>
                    <a:lstStyle/>
                    <a:p>
                      <a:r>
                        <a:rPr kumimoji="0" lang="en-US" sz="1800" kern="1200" baseline="0" dirty="0" smtClean="0">
                          <a:solidFill>
                            <a:schemeClr val="dk1"/>
                          </a:solidFill>
                          <a:latin typeface="+mn-lt"/>
                          <a:ea typeface="+mn-ea"/>
                          <a:cs typeface="+mn-cs"/>
                        </a:rPr>
                        <a:t>Nausea, Vomiting, Diarrhea, Liver Damage, Kidney Damage, Death</a:t>
                      </a:r>
                      <a:endParaRPr lang="en-US" dirty="0"/>
                    </a:p>
                  </a:txBody>
                  <a:tcPr marL="121618" marR="121618"/>
                </a:tc>
              </a:tr>
            </a:tbl>
          </a:graphicData>
        </a:graphic>
      </p:graphicFrame>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19" y="0"/>
            <a:ext cx="10945812" cy="609600"/>
          </a:xfrm>
        </p:spPr>
        <p:txBody>
          <a:bodyPr/>
          <a:lstStyle/>
          <a:p>
            <a:pPr algn="ctr"/>
            <a:r>
              <a:rPr lang="en-US" dirty="0" smtClean="0"/>
              <a:t>Need for E-waste Disposal</a:t>
            </a:r>
            <a:endParaRPr lang="en-US" dirty="0"/>
          </a:p>
        </p:txBody>
      </p:sp>
      <p:sp>
        <p:nvSpPr>
          <p:cNvPr id="3" name="Content Placeholder 2"/>
          <p:cNvSpPr>
            <a:spLocks noGrp="1"/>
          </p:cNvSpPr>
          <p:nvPr>
            <p:ph idx="1"/>
          </p:nvPr>
        </p:nvSpPr>
        <p:spPr>
          <a:xfrm>
            <a:off x="670719" y="914400"/>
            <a:ext cx="11277600" cy="4389437"/>
          </a:xfrm>
        </p:spPr>
        <p:txBody>
          <a:bodyPr/>
          <a:lstStyle/>
          <a:p>
            <a:r>
              <a:rPr lang="en-US" sz="2400" b="1" dirty="0" smtClean="0">
                <a:latin typeface="Adobe Devanagari" pitchFamily="18" charset="0"/>
                <a:cs typeface="Adobe Devanagari" pitchFamily="18" charset="0"/>
              </a:rPr>
              <a:t>E Waste has been identified as the fastest growing waste stream in the world : forecast to soon reach 40 million tons a year.</a:t>
            </a:r>
          </a:p>
          <a:p>
            <a:r>
              <a:rPr lang="en-US" sz="2400" b="1" dirty="0" smtClean="0">
                <a:latin typeface="Adobe Devanagari" pitchFamily="18" charset="0"/>
                <a:cs typeface="Adobe Devanagari" pitchFamily="18" charset="0"/>
              </a:rPr>
              <a:t>The volume of e-waste is rising about three times faster than any other forms of municipal waste.</a:t>
            </a:r>
          </a:p>
          <a:p>
            <a:r>
              <a:rPr lang="en-US" sz="2400" b="1" dirty="0" smtClean="0">
                <a:latin typeface="Adobe Devanagari" pitchFamily="18" charset="0"/>
                <a:cs typeface="Adobe Devanagari" pitchFamily="18" charset="0"/>
              </a:rPr>
              <a:t>Contains over 1000 different substances including </a:t>
            </a:r>
            <a:r>
              <a:rPr lang="en-US" sz="2400" b="1" dirty="0" smtClean="0">
                <a:latin typeface="Adobe Devanagari" pitchFamily="18" charset="0"/>
                <a:cs typeface="Adobe Devanagari" pitchFamily="18" charset="0"/>
              </a:rPr>
              <a:t>toxic heavy metals </a:t>
            </a:r>
            <a:r>
              <a:rPr lang="en-US" sz="2400" b="1" dirty="0" smtClean="0">
                <a:latin typeface="Adobe Devanagari" pitchFamily="18" charset="0"/>
                <a:cs typeface="Adobe Devanagari" pitchFamily="18" charset="0"/>
              </a:rPr>
              <a:t>and organics which can pose serious environmental pollution problem upon irresponsible  disposal. </a:t>
            </a:r>
          </a:p>
          <a:p>
            <a:r>
              <a:rPr lang="en-US" sz="2400" b="1" dirty="0" smtClean="0">
                <a:latin typeface="Adobe Devanagari" pitchFamily="18" charset="0"/>
                <a:cs typeface="Adobe Devanagari" pitchFamily="18" charset="0"/>
              </a:rPr>
              <a:t>Includes deadly chemical and metal such as lead, cadmium, </a:t>
            </a:r>
            <a:r>
              <a:rPr lang="en-US" sz="2400" b="1" dirty="0" err="1" smtClean="0">
                <a:latin typeface="Adobe Devanagari" pitchFamily="18" charset="0"/>
                <a:cs typeface="Adobe Devanagari" pitchFamily="18" charset="0"/>
              </a:rPr>
              <a:t>brominated</a:t>
            </a:r>
            <a:r>
              <a:rPr lang="en-US" sz="2400" b="1" dirty="0" smtClean="0">
                <a:latin typeface="Adobe Devanagari" pitchFamily="18" charset="0"/>
                <a:cs typeface="Adobe Devanagari" pitchFamily="18" charset="0"/>
              </a:rPr>
              <a:t> flame retardants, phthalates etc.</a:t>
            </a:r>
          </a:p>
          <a:p>
            <a:r>
              <a:rPr lang="en-US" sz="2400" b="1" dirty="0" smtClean="0">
                <a:latin typeface="Adobe Devanagari" pitchFamily="18" charset="0"/>
                <a:cs typeface="Adobe Devanagari" pitchFamily="18" charset="0"/>
              </a:rPr>
              <a:t>Long term exposure to these substances damages the nervous system, kidney, bones, reproductive and endocrine systems. (Carcinogenic and </a:t>
            </a:r>
            <a:r>
              <a:rPr lang="en-US" sz="2400" b="1" dirty="0" err="1" smtClean="0">
                <a:latin typeface="Adobe Devanagari" pitchFamily="18" charset="0"/>
                <a:cs typeface="Adobe Devanagari" pitchFamily="18" charset="0"/>
              </a:rPr>
              <a:t>neurotoxic</a:t>
            </a:r>
            <a:r>
              <a:rPr lang="en-US" sz="2400" b="1" dirty="0" smtClean="0">
                <a:latin typeface="Adobe Devanagari" pitchFamily="18" charset="0"/>
                <a:cs typeface="Adobe Devanagari" pitchFamily="18" charset="0"/>
              </a:rPr>
              <a:t>)</a:t>
            </a:r>
          </a:p>
          <a:p>
            <a:r>
              <a:rPr lang="en-US" sz="2400" b="1" dirty="0" smtClean="0">
                <a:latin typeface="Adobe Devanagari" pitchFamily="18" charset="0"/>
                <a:cs typeface="Adobe Devanagari" pitchFamily="18" charset="0"/>
              </a:rPr>
              <a:t>Pollutes water, air and soil quality.</a:t>
            </a:r>
          </a:p>
          <a:p>
            <a:r>
              <a:rPr lang="en-US" sz="2400" b="1" dirty="0" smtClean="0">
                <a:latin typeface="Adobe Devanagari" pitchFamily="18" charset="0"/>
                <a:cs typeface="Adobe Devanagari" pitchFamily="18" charset="0"/>
              </a:rPr>
              <a:t>Can be overland mine for specific metals.</a:t>
            </a:r>
          </a:p>
          <a:p>
            <a:r>
              <a:rPr lang="en-US" sz="2400" b="1" dirty="0" smtClean="0">
                <a:latin typeface="Adobe Devanagari" pitchFamily="18" charset="0"/>
                <a:cs typeface="Adobe Devanagari" pitchFamily="18" charset="0"/>
              </a:rPr>
              <a:t>Many valuable substances are also found in e-waste along with hazardous substances can be used as a source material in different </a:t>
            </a:r>
            <a:r>
              <a:rPr lang="en-US" sz="2400" b="1" dirty="0" smtClean="0">
                <a:latin typeface="Adobe Devanagari" pitchFamily="18" charset="0"/>
                <a:cs typeface="Adobe Devanagari" pitchFamily="18" charset="0"/>
              </a:rPr>
              <a:t>industries.</a:t>
            </a:r>
            <a:endParaRPr lang="en-US" sz="2400" b="1" dirty="0" smtClean="0">
              <a:latin typeface="Adobe Devanagari" pitchFamily="18" charset="0"/>
              <a:cs typeface="Adobe Devanagari"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5519" y="533400"/>
            <a:ext cx="10945812" cy="1646235"/>
          </a:xfrm>
        </p:spPr>
        <p:txBody>
          <a:bodyPr/>
          <a:lstStyle/>
          <a:p>
            <a:pPr>
              <a:lnSpc>
                <a:spcPct val="150000"/>
              </a:lnSpc>
            </a:pPr>
            <a:r>
              <a:rPr lang="en-US" sz="2400" b="1" dirty="0" smtClean="0">
                <a:latin typeface="Adobe Devanagari" pitchFamily="18" charset="0"/>
                <a:cs typeface="Adobe Devanagari" pitchFamily="18" charset="0"/>
              </a:rPr>
              <a:t>This </a:t>
            </a:r>
            <a:r>
              <a:rPr lang="en-US" sz="2400" b="1" dirty="0" smtClean="0">
                <a:latin typeface="Adobe Devanagari" pitchFamily="18" charset="0"/>
                <a:cs typeface="Adobe Devanagari" pitchFamily="18" charset="0"/>
              </a:rPr>
              <a:t>helps in the </a:t>
            </a:r>
            <a:r>
              <a:rPr lang="en-US" sz="2400" b="1" dirty="0" smtClean="0">
                <a:solidFill>
                  <a:srgbClr val="C00000"/>
                </a:solidFill>
                <a:latin typeface="Adobe Devanagari" pitchFamily="18" charset="0"/>
                <a:cs typeface="Adobe Devanagari" pitchFamily="18" charset="0"/>
              </a:rPr>
              <a:t>conservation of earth’s resources</a:t>
            </a:r>
          </a:p>
          <a:p>
            <a:r>
              <a:rPr lang="en-US" sz="2400" b="1" dirty="0" smtClean="0">
                <a:latin typeface="Adobe Devanagari" pitchFamily="18" charset="0"/>
                <a:cs typeface="Adobe Devanagari" pitchFamily="18" charset="0"/>
              </a:rPr>
              <a:t>By recycling e-waste, we can </a:t>
            </a:r>
            <a:r>
              <a:rPr lang="en-US" sz="2400" b="1" dirty="0" smtClean="0">
                <a:solidFill>
                  <a:srgbClr val="C00000"/>
                </a:solidFill>
                <a:latin typeface="Adobe Devanagari" pitchFamily="18" charset="0"/>
                <a:cs typeface="Adobe Devanagari" pitchFamily="18" charset="0"/>
              </a:rPr>
              <a:t>identify</a:t>
            </a:r>
            <a:r>
              <a:rPr lang="en-US" sz="2400" b="1" dirty="0" smtClean="0">
                <a:latin typeface="Adobe Devanagari" pitchFamily="18" charset="0"/>
                <a:cs typeface="Adobe Devanagari" pitchFamily="18" charset="0"/>
              </a:rPr>
              <a:t> the non-hazardous materials that can be </a:t>
            </a:r>
            <a:r>
              <a:rPr lang="en-US" sz="2400" b="1" dirty="0" smtClean="0">
                <a:solidFill>
                  <a:srgbClr val="C00000"/>
                </a:solidFill>
                <a:latin typeface="Adobe Devanagari" pitchFamily="18" charset="0"/>
                <a:cs typeface="Adobe Devanagari" pitchFamily="18" charset="0"/>
              </a:rPr>
              <a:t>reused in many applications</a:t>
            </a:r>
          </a:p>
          <a:p>
            <a:endParaRPr lang="en-US" sz="2400"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27650" name="Picture 2"/>
          <p:cNvPicPr>
            <a:picLocks noChangeAspect="1" noChangeArrowheads="1"/>
          </p:cNvPicPr>
          <p:nvPr/>
        </p:nvPicPr>
        <p:blipFill>
          <a:blip r:embed="rId2"/>
          <a:srcRect/>
          <a:stretch>
            <a:fillRect/>
          </a:stretch>
        </p:blipFill>
        <p:spPr bwMode="auto">
          <a:xfrm>
            <a:off x="1737519" y="2057400"/>
            <a:ext cx="8677275" cy="48006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533" y="304801"/>
            <a:ext cx="9729470" cy="1325563"/>
          </a:xfrm>
        </p:spPr>
        <p:txBody>
          <a:bodyPr rtlCol="0">
            <a:normAutofit/>
          </a:bodyPr>
          <a:lstStyle/>
          <a:p>
            <a:pPr fontAlgn="auto">
              <a:spcAft>
                <a:spcPts val="0"/>
              </a:spcAft>
              <a:defRPr/>
            </a:pPr>
            <a:r>
              <a:rPr lang="en-US" dirty="0" smtClean="0"/>
              <a:t>Recycling Scenario and informal recycling concerns</a:t>
            </a:r>
            <a:endParaRPr lang="en-US" dirty="0"/>
          </a:p>
        </p:txBody>
      </p:sp>
      <p:pic>
        <p:nvPicPr>
          <p:cNvPr id="9219" name="Picture 2"/>
          <p:cNvPicPr>
            <a:picLocks noChangeAspect="1" noChangeArrowheads="1"/>
          </p:cNvPicPr>
          <p:nvPr/>
        </p:nvPicPr>
        <p:blipFill>
          <a:blip r:embed="rId2"/>
          <a:srcRect/>
          <a:stretch>
            <a:fillRect/>
          </a:stretch>
        </p:blipFill>
        <p:spPr bwMode="auto">
          <a:xfrm>
            <a:off x="1013487" y="2286000"/>
            <a:ext cx="4845733" cy="4343400"/>
          </a:xfrm>
          <a:prstGeom prst="rect">
            <a:avLst/>
          </a:prstGeom>
          <a:noFill/>
          <a:ln w="9525">
            <a:noFill/>
            <a:miter lim="800000"/>
            <a:headEnd/>
            <a:tailEnd/>
          </a:ln>
        </p:spPr>
      </p:pic>
      <p:pic>
        <p:nvPicPr>
          <p:cNvPr id="9220" name="Picture 3"/>
          <p:cNvPicPr>
            <a:picLocks noChangeAspect="1" noChangeArrowheads="1"/>
          </p:cNvPicPr>
          <p:nvPr/>
        </p:nvPicPr>
        <p:blipFill>
          <a:blip r:embed="rId3"/>
          <a:srcRect/>
          <a:stretch>
            <a:fillRect/>
          </a:stretch>
        </p:blipFill>
        <p:spPr bwMode="auto">
          <a:xfrm>
            <a:off x="6080920" y="2265364"/>
            <a:ext cx="4826729" cy="4364037"/>
          </a:xfrm>
          <a:prstGeom prst="rect">
            <a:avLst/>
          </a:prstGeom>
          <a:noFill/>
          <a:ln w="9525">
            <a:noFill/>
            <a:miter lim="800000"/>
            <a:headEnd/>
            <a:tailEnd/>
          </a:ln>
        </p:spPr>
      </p:pic>
      <p:pic>
        <p:nvPicPr>
          <p:cNvPr id="9221" name="Picture 4"/>
          <p:cNvPicPr>
            <a:picLocks noChangeAspect="1" noChangeArrowheads="1"/>
          </p:cNvPicPr>
          <p:nvPr/>
        </p:nvPicPr>
        <p:blipFill>
          <a:blip r:embed="rId4"/>
          <a:srcRect/>
          <a:stretch>
            <a:fillRect/>
          </a:stretch>
        </p:blipFill>
        <p:spPr bwMode="auto">
          <a:xfrm>
            <a:off x="1" y="1"/>
            <a:ext cx="1805273" cy="2079625"/>
          </a:xfrm>
          <a:prstGeom prst="rect">
            <a:avLst/>
          </a:prstGeom>
          <a:noFill/>
          <a:ln w="9525">
            <a:noFill/>
            <a:miter lim="800000"/>
            <a:headEnd/>
            <a:tailEnd/>
          </a:ln>
        </p:spPr>
      </p:pic>
      <p:pic>
        <p:nvPicPr>
          <p:cNvPr id="9222" name="Picture 5"/>
          <p:cNvPicPr>
            <a:picLocks noChangeAspect="1" noChangeArrowheads="1"/>
          </p:cNvPicPr>
          <p:nvPr/>
        </p:nvPicPr>
        <p:blipFill>
          <a:blip r:embed="rId5"/>
          <a:srcRect/>
          <a:stretch>
            <a:fillRect/>
          </a:stretch>
        </p:blipFill>
        <p:spPr bwMode="auto">
          <a:xfrm>
            <a:off x="10571933" y="1"/>
            <a:ext cx="1589906" cy="2081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smtClean="0"/>
              <a:t>Objectives of E waste rules</a:t>
            </a:r>
            <a:endParaRPr lang="en-US" sz="4000" b="1" dirty="0"/>
          </a:p>
        </p:txBody>
      </p:sp>
      <p:sp>
        <p:nvSpPr>
          <p:cNvPr id="3" name="Content Placeholder 2"/>
          <p:cNvSpPr>
            <a:spLocks noGrp="1"/>
          </p:cNvSpPr>
          <p:nvPr>
            <p:ph idx="1"/>
          </p:nvPr>
        </p:nvSpPr>
        <p:spPr/>
        <p:txBody>
          <a:bodyPr/>
          <a:lstStyle/>
          <a:p>
            <a:r>
              <a:rPr lang="en-US" sz="2400" b="1" dirty="0" smtClean="0">
                <a:latin typeface="Adobe Devanagari" pitchFamily="18" charset="0"/>
                <a:cs typeface="Adobe Devanagari" pitchFamily="18" charset="0"/>
              </a:rPr>
              <a:t>To Minimize illegal recycling and to promote </a:t>
            </a:r>
            <a:r>
              <a:rPr lang="en-US" sz="2400" b="1" dirty="0" smtClean="0">
                <a:latin typeface="Adobe Devanagari" pitchFamily="18" charset="0"/>
                <a:cs typeface="Adobe Devanagari" pitchFamily="18" charset="0"/>
              </a:rPr>
              <a:t>safe recovery </a:t>
            </a:r>
            <a:r>
              <a:rPr lang="en-US" sz="2400" b="1" dirty="0" smtClean="0">
                <a:latin typeface="Adobe Devanagari" pitchFamily="18" charset="0"/>
                <a:cs typeface="Adobe Devanagari" pitchFamily="18" charset="0"/>
              </a:rPr>
              <a:t>operations by channelizing E-waste </a:t>
            </a:r>
            <a:r>
              <a:rPr lang="en-US" sz="2400" b="1" dirty="0" smtClean="0">
                <a:latin typeface="Adobe Devanagari" pitchFamily="18" charset="0"/>
                <a:cs typeface="Adobe Devanagari" pitchFamily="18" charset="0"/>
              </a:rPr>
              <a:t>to registered </a:t>
            </a:r>
            <a:r>
              <a:rPr lang="en-US" sz="2400" b="1" dirty="0" smtClean="0">
                <a:latin typeface="Adobe Devanagari" pitchFamily="18" charset="0"/>
                <a:cs typeface="Adobe Devanagari" pitchFamily="18" charset="0"/>
              </a:rPr>
              <a:t>E-waste recyclers.</a:t>
            </a:r>
          </a:p>
          <a:p>
            <a:r>
              <a:rPr lang="en-US" sz="2400" b="1" dirty="0" smtClean="0">
                <a:latin typeface="Adobe Devanagari" pitchFamily="18" charset="0"/>
                <a:cs typeface="Adobe Devanagari" pitchFamily="18" charset="0"/>
              </a:rPr>
              <a:t>Extended </a:t>
            </a:r>
            <a:r>
              <a:rPr lang="en-US" sz="2400" b="1" dirty="0" smtClean="0">
                <a:latin typeface="Adobe Devanagari" pitchFamily="18" charset="0"/>
                <a:cs typeface="Adobe Devanagari" pitchFamily="18" charset="0"/>
              </a:rPr>
              <a:t>Responsibilities to producers to manage </a:t>
            </a:r>
            <a:r>
              <a:rPr lang="en-US" sz="2400" b="1" dirty="0" smtClean="0">
                <a:latin typeface="Adobe Devanagari" pitchFamily="18" charset="0"/>
                <a:cs typeface="Adobe Devanagari" pitchFamily="18" charset="0"/>
              </a:rPr>
              <a:t>the system </a:t>
            </a:r>
            <a:r>
              <a:rPr lang="en-US" sz="2400" b="1" dirty="0" smtClean="0">
                <a:latin typeface="Adobe Devanagari" pitchFamily="18" charset="0"/>
                <a:cs typeface="Adobe Devanagari" pitchFamily="18" charset="0"/>
              </a:rPr>
              <a:t>of E-waste collection/take back and </a:t>
            </a:r>
            <a:r>
              <a:rPr lang="en-US" sz="2400" b="1" dirty="0" smtClean="0">
                <a:latin typeface="Adobe Devanagari" pitchFamily="18" charset="0"/>
                <a:cs typeface="Adobe Devanagari" pitchFamily="18" charset="0"/>
              </a:rPr>
              <a:t>channelizing to </a:t>
            </a:r>
            <a:r>
              <a:rPr lang="en-US" sz="2400" b="1" dirty="0" smtClean="0">
                <a:latin typeface="Adobe Devanagari" pitchFamily="18" charset="0"/>
                <a:cs typeface="Adobe Devanagari" pitchFamily="18" charset="0"/>
              </a:rPr>
              <a:t>a registered dismantler/recycler</a:t>
            </a:r>
          </a:p>
          <a:p>
            <a:r>
              <a:rPr lang="en-US" sz="2400" b="1" dirty="0" smtClean="0">
                <a:latin typeface="Adobe Devanagari" pitchFamily="18" charset="0"/>
                <a:cs typeface="Adobe Devanagari" pitchFamily="18" charset="0"/>
              </a:rPr>
              <a:t>Reduce </a:t>
            </a:r>
            <a:r>
              <a:rPr lang="en-US" sz="2400" b="1" dirty="0" smtClean="0">
                <a:latin typeface="Adobe Devanagari" pitchFamily="18" charset="0"/>
                <a:cs typeface="Adobe Devanagari" pitchFamily="18" charset="0"/>
              </a:rPr>
              <a:t>Hazardous substances in Electrical and </a:t>
            </a:r>
            <a:r>
              <a:rPr lang="en-US" sz="2400" b="1" dirty="0" smtClean="0">
                <a:latin typeface="Adobe Devanagari" pitchFamily="18" charset="0"/>
                <a:cs typeface="Adobe Devanagari" pitchFamily="18" charset="0"/>
              </a:rPr>
              <a:t>Electronic components</a:t>
            </a:r>
            <a:r>
              <a:rPr lang="en-US" sz="2400" b="1" dirty="0" smtClean="0">
                <a:latin typeface="Adobe Devanagari" pitchFamily="18" charset="0"/>
                <a:cs typeface="Adobe Devanagari" pitchFamily="18" charset="0"/>
              </a:rPr>
              <a:t>.</a:t>
            </a:r>
          </a:p>
          <a:p>
            <a:r>
              <a:rPr lang="en-US" sz="2400" b="1" dirty="0" smtClean="0">
                <a:latin typeface="Adobe Devanagari" pitchFamily="18" charset="0"/>
                <a:cs typeface="Adobe Devanagari" pitchFamily="18" charset="0"/>
              </a:rPr>
              <a:t>To </a:t>
            </a:r>
            <a:r>
              <a:rPr lang="en-US" sz="2400" b="1" dirty="0" smtClean="0">
                <a:latin typeface="Adobe Devanagari" pitchFamily="18" charset="0"/>
                <a:cs typeface="Adobe Devanagari" pitchFamily="18" charset="0"/>
              </a:rPr>
              <a:t>regulate the generation, collection, </a:t>
            </a:r>
            <a:r>
              <a:rPr lang="en-US" sz="2400" b="1" dirty="0" smtClean="0">
                <a:latin typeface="Adobe Devanagari" pitchFamily="18" charset="0"/>
                <a:cs typeface="Adobe Devanagari" pitchFamily="18" charset="0"/>
              </a:rPr>
              <a:t>storage, transportation</a:t>
            </a:r>
            <a:r>
              <a:rPr lang="en-US" sz="2400" b="1" dirty="0" smtClean="0">
                <a:latin typeface="Adobe Devanagari" pitchFamily="18" charset="0"/>
                <a:cs typeface="Adobe Devanagari" pitchFamily="18" charset="0"/>
              </a:rPr>
              <a:t>, import, export etc.</a:t>
            </a:r>
            <a:endParaRPr lang="en-US" sz="2400"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719" y="-228600"/>
            <a:ext cx="10945812" cy="704850"/>
          </a:xfrm>
        </p:spPr>
        <p:txBody>
          <a:bodyPr/>
          <a:lstStyle/>
          <a:p>
            <a:r>
              <a:rPr lang="en-US" b="1" dirty="0" smtClean="0"/>
              <a:t>E-waste (Management &amp; Handling</a:t>
            </a:r>
            <a:r>
              <a:rPr lang="en-US" b="1" dirty="0" smtClean="0"/>
              <a:t>) Rules </a:t>
            </a:r>
            <a:r>
              <a:rPr lang="en-US" b="1" dirty="0" smtClean="0"/>
              <a:t>and Guidelines</a:t>
            </a:r>
            <a:endParaRPr lang="en-US" b="1" dirty="0"/>
          </a:p>
        </p:txBody>
      </p:sp>
      <p:sp>
        <p:nvSpPr>
          <p:cNvPr id="3" name="Content Placeholder 2"/>
          <p:cNvSpPr>
            <a:spLocks noGrp="1"/>
          </p:cNvSpPr>
          <p:nvPr>
            <p:ph idx="1"/>
          </p:nvPr>
        </p:nvSpPr>
        <p:spPr>
          <a:xfrm>
            <a:off x="731678" y="792163"/>
            <a:ext cx="11414919" cy="4389437"/>
          </a:xfrm>
        </p:spPr>
        <p:txBody>
          <a:bodyPr/>
          <a:lstStyle/>
          <a:p>
            <a:pPr>
              <a:buNone/>
            </a:pPr>
            <a:r>
              <a:rPr lang="en-US" sz="3200" b="1" dirty="0" smtClean="0">
                <a:solidFill>
                  <a:srgbClr val="C00000"/>
                </a:solidFill>
                <a:latin typeface="Adobe Devanagari" pitchFamily="18" charset="0"/>
                <a:cs typeface="Adobe Devanagari" pitchFamily="18" charset="0"/>
              </a:rPr>
              <a:t>Regulatory frameworks in India</a:t>
            </a:r>
          </a:p>
          <a:p>
            <a:pPr>
              <a:buNone/>
            </a:pPr>
            <a:r>
              <a:rPr lang="en-US" sz="2400" b="1" dirty="0" smtClean="0">
                <a:latin typeface="Adobe Devanagari" pitchFamily="18" charset="0"/>
                <a:cs typeface="Adobe Devanagari" pitchFamily="18" charset="0"/>
              </a:rPr>
              <a:t> </a:t>
            </a:r>
            <a:r>
              <a:rPr lang="en-US" sz="2400" b="1" u="sng" dirty="0" smtClean="0">
                <a:solidFill>
                  <a:srgbClr val="FF0000"/>
                </a:solidFill>
                <a:latin typeface="Adobe Devanagari" pitchFamily="18" charset="0"/>
                <a:cs typeface="Adobe Devanagari" pitchFamily="18" charset="0"/>
              </a:rPr>
              <a:t>E-waste (Management &amp; Handling) Rules under the Environment </a:t>
            </a:r>
            <a:r>
              <a:rPr lang="en-US" sz="2400" b="1" u="sng" dirty="0" smtClean="0">
                <a:solidFill>
                  <a:srgbClr val="FF0000"/>
                </a:solidFill>
                <a:latin typeface="Adobe Devanagari" pitchFamily="18" charset="0"/>
                <a:cs typeface="Adobe Devanagari" pitchFamily="18" charset="0"/>
              </a:rPr>
              <a:t>Protection Act </a:t>
            </a:r>
            <a:r>
              <a:rPr lang="en-US" sz="2400" b="1" u="sng" dirty="0" smtClean="0">
                <a:solidFill>
                  <a:srgbClr val="FF0000"/>
                </a:solidFill>
                <a:latin typeface="Adobe Devanagari" pitchFamily="18" charset="0"/>
                <a:cs typeface="Adobe Devanagari" pitchFamily="18" charset="0"/>
              </a:rPr>
              <a:t>2011</a:t>
            </a:r>
          </a:p>
          <a:p>
            <a:r>
              <a:rPr lang="en-US" sz="2400" b="1" dirty="0" smtClean="0">
                <a:latin typeface="Adobe Devanagari" pitchFamily="18" charset="0"/>
                <a:cs typeface="Adobe Devanagari" pitchFamily="18" charset="0"/>
              </a:rPr>
              <a:t>Notified </a:t>
            </a:r>
            <a:r>
              <a:rPr lang="en-US" sz="2400" b="1" dirty="0" smtClean="0">
                <a:latin typeface="Adobe Devanagari" pitchFamily="18" charset="0"/>
                <a:cs typeface="Adobe Devanagari" pitchFamily="18" charset="0"/>
              </a:rPr>
              <a:t>on 12th May 2011 and Became effective from May 2012</a:t>
            </a:r>
          </a:p>
          <a:p>
            <a:pPr marL="0" indent="1588"/>
            <a:r>
              <a:rPr lang="en-US" sz="2400" b="1" dirty="0" smtClean="0">
                <a:latin typeface="Adobe Devanagari" pitchFamily="18" charset="0"/>
                <a:cs typeface="Adobe Devanagari" pitchFamily="18" charset="0"/>
              </a:rPr>
              <a:t>The </a:t>
            </a:r>
            <a:r>
              <a:rPr lang="en-US" sz="2400" b="1" dirty="0" smtClean="0">
                <a:latin typeface="Adobe Devanagari" pitchFamily="18" charset="0"/>
                <a:cs typeface="Adobe Devanagari" pitchFamily="18" charset="0"/>
              </a:rPr>
              <a:t>basic objective is to put in place an effective mechanism to </a:t>
            </a:r>
            <a:r>
              <a:rPr lang="en-US" sz="2400" b="1" dirty="0" smtClean="0">
                <a:latin typeface="Adobe Devanagari" pitchFamily="18" charset="0"/>
                <a:cs typeface="Adobe Devanagari" pitchFamily="18" charset="0"/>
              </a:rPr>
              <a:t>regulate the generation, collection</a:t>
            </a:r>
            <a:r>
              <a:rPr lang="en-US" sz="2400" b="1" dirty="0" smtClean="0">
                <a:latin typeface="Adobe Devanagari" pitchFamily="18" charset="0"/>
                <a:cs typeface="Adobe Devanagari" pitchFamily="18" charset="0"/>
              </a:rPr>
              <a:t>, storage, transportation, import, export</a:t>
            </a:r>
            <a:r>
              <a:rPr lang="en-US" sz="2400" b="1" dirty="0" smtClean="0">
                <a:latin typeface="Adobe Devanagari" pitchFamily="18" charset="0"/>
                <a:cs typeface="Adobe Devanagari" pitchFamily="18" charset="0"/>
              </a:rPr>
              <a:t>, environmentally </a:t>
            </a:r>
            <a:r>
              <a:rPr lang="en-US" sz="2400" b="1" dirty="0" smtClean="0">
                <a:latin typeface="Adobe Devanagari" pitchFamily="18" charset="0"/>
                <a:cs typeface="Adobe Devanagari" pitchFamily="18" charset="0"/>
              </a:rPr>
              <a:t>sound recycling, </a:t>
            </a:r>
            <a:r>
              <a:rPr lang="en-US" sz="2400" b="1" dirty="0" smtClean="0">
                <a:latin typeface="Adobe Devanagari" pitchFamily="18" charset="0"/>
                <a:cs typeface="Adobe Devanagari" pitchFamily="18" charset="0"/>
              </a:rPr>
              <a:t>treatment </a:t>
            </a:r>
            <a:r>
              <a:rPr lang="en-US" sz="2400" b="1" dirty="0" smtClean="0">
                <a:latin typeface="Adobe Devanagari" pitchFamily="18" charset="0"/>
                <a:cs typeface="Adobe Devanagari" pitchFamily="18" charset="0"/>
              </a:rPr>
              <a:t>and disposal of e-waste</a:t>
            </a:r>
            <a:r>
              <a:rPr lang="en-US" sz="2400" b="1" dirty="0" smtClean="0">
                <a:latin typeface="Adobe Devanagari" pitchFamily="18" charset="0"/>
                <a:cs typeface="Adobe Devanagari" pitchFamily="18" charset="0"/>
              </a:rPr>
              <a:t>.</a:t>
            </a:r>
          </a:p>
          <a:p>
            <a:pPr marL="0" indent="0"/>
            <a:r>
              <a:rPr lang="en-US" sz="2400" b="1" dirty="0" smtClean="0">
                <a:latin typeface="Adobe Devanagari" pitchFamily="18" charset="0"/>
                <a:cs typeface="Adobe Devanagari" pitchFamily="18" charset="0"/>
              </a:rPr>
              <a:t> </a:t>
            </a:r>
            <a:r>
              <a:rPr lang="en-US" sz="2400" b="1" dirty="0" smtClean="0">
                <a:latin typeface="Adobe Devanagari" pitchFamily="18" charset="0"/>
                <a:cs typeface="Adobe Devanagari" pitchFamily="18" charset="0"/>
              </a:rPr>
              <a:t>This includes refurbishment, collection system and producer </a:t>
            </a:r>
            <a:r>
              <a:rPr lang="en-US" sz="2400" b="1" dirty="0" smtClean="0">
                <a:latin typeface="Adobe Devanagari" pitchFamily="18" charset="0"/>
                <a:cs typeface="Adobe Devanagari" pitchFamily="18" charset="0"/>
              </a:rPr>
              <a:t>responsibilities thereby </a:t>
            </a:r>
            <a:r>
              <a:rPr lang="en-US" sz="2400" b="1" dirty="0" smtClean="0">
                <a:latin typeface="Adobe Devanagari" pitchFamily="18" charset="0"/>
                <a:cs typeface="Adobe Devanagari" pitchFamily="18" charset="0"/>
              </a:rPr>
              <a:t>reducing the wastes destined for final disposal</a:t>
            </a:r>
          </a:p>
          <a:p>
            <a:pPr>
              <a:buNone/>
            </a:pPr>
            <a:r>
              <a:rPr lang="en-US" sz="2400" b="1" u="sng" dirty="0" smtClean="0">
                <a:solidFill>
                  <a:srgbClr val="FF0000"/>
                </a:solidFill>
                <a:latin typeface="Adobe Devanagari" pitchFamily="18" charset="0"/>
                <a:cs typeface="Adobe Devanagari" pitchFamily="18" charset="0"/>
              </a:rPr>
              <a:t> </a:t>
            </a:r>
            <a:r>
              <a:rPr lang="en-US" sz="2400" b="1" u="sng" dirty="0" smtClean="0">
                <a:solidFill>
                  <a:srgbClr val="FF0000"/>
                </a:solidFill>
                <a:latin typeface="Adobe Devanagari" pitchFamily="18" charset="0"/>
                <a:cs typeface="Adobe Devanagari" pitchFamily="18" charset="0"/>
              </a:rPr>
              <a:t>E-waste (Management &amp; Handling) Rules under the Environment </a:t>
            </a:r>
            <a:r>
              <a:rPr lang="en-US" sz="2400" b="1" u="sng" dirty="0" smtClean="0">
                <a:solidFill>
                  <a:srgbClr val="FF0000"/>
                </a:solidFill>
                <a:latin typeface="Adobe Devanagari" pitchFamily="18" charset="0"/>
                <a:cs typeface="Adobe Devanagari" pitchFamily="18" charset="0"/>
              </a:rPr>
              <a:t>Protection Act </a:t>
            </a:r>
            <a:r>
              <a:rPr lang="en-US" sz="2400" b="1" u="sng" dirty="0" smtClean="0">
                <a:solidFill>
                  <a:srgbClr val="FF0000"/>
                </a:solidFill>
                <a:latin typeface="Adobe Devanagari" pitchFamily="18" charset="0"/>
                <a:cs typeface="Adobe Devanagari" pitchFamily="18" charset="0"/>
              </a:rPr>
              <a:t>2015</a:t>
            </a:r>
          </a:p>
          <a:p>
            <a:r>
              <a:rPr lang="en-US" sz="2400" b="1" dirty="0" smtClean="0">
                <a:latin typeface="Adobe Devanagari" pitchFamily="18" charset="0"/>
                <a:cs typeface="Adobe Devanagari" pitchFamily="18" charset="0"/>
              </a:rPr>
              <a:t>Notified </a:t>
            </a:r>
            <a:r>
              <a:rPr lang="en-US" sz="2400" b="1" dirty="0" smtClean="0">
                <a:latin typeface="Adobe Devanagari" pitchFamily="18" charset="0"/>
                <a:cs typeface="Adobe Devanagari" pitchFamily="18" charset="0"/>
              </a:rPr>
              <a:t>on 10th June 2015</a:t>
            </a:r>
          </a:p>
          <a:p>
            <a:r>
              <a:rPr lang="en-US" sz="2400" b="1" dirty="0" smtClean="0">
                <a:latin typeface="Adobe Devanagari" pitchFamily="18" charset="0"/>
                <a:cs typeface="Adobe Devanagari" pitchFamily="18" charset="0"/>
              </a:rPr>
              <a:t>Objectives </a:t>
            </a:r>
            <a:r>
              <a:rPr lang="en-US" sz="2400" b="1" dirty="0" smtClean="0">
                <a:latin typeface="Adobe Devanagari" pitchFamily="18" charset="0"/>
                <a:cs typeface="Adobe Devanagari" pitchFamily="18" charset="0"/>
              </a:rPr>
              <a:t>are same as mentioned above with some omission </a:t>
            </a:r>
            <a:r>
              <a:rPr lang="en-US" sz="2400" b="1" dirty="0" smtClean="0">
                <a:latin typeface="Adobe Devanagari" pitchFamily="18" charset="0"/>
                <a:cs typeface="Adobe Devanagari" pitchFamily="18" charset="0"/>
              </a:rPr>
              <a:t>and additions.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012" y="457201"/>
            <a:ext cx="11340307" cy="5867402"/>
          </a:xfrm>
        </p:spPr>
        <p:txBody>
          <a:bodyPr/>
          <a:lstStyle/>
          <a:p>
            <a:pPr algn="just"/>
            <a:r>
              <a:rPr lang="en-US" sz="2400" b="1" dirty="0" smtClean="0">
                <a:latin typeface="Adobe Devanagari" pitchFamily="18" charset="0"/>
                <a:cs typeface="Adobe Devanagari" pitchFamily="18" charset="0"/>
              </a:rPr>
              <a:t>In the year 2016, Ministry of Environment, Forest and Climate Change (</a:t>
            </a:r>
            <a:r>
              <a:rPr lang="en-US" sz="2400" b="1" dirty="0" err="1" smtClean="0">
                <a:latin typeface="Adobe Devanagari" pitchFamily="18" charset="0"/>
                <a:cs typeface="Adobe Devanagari" pitchFamily="18" charset="0"/>
              </a:rPr>
              <a:t>MoEFCC</a:t>
            </a:r>
            <a:r>
              <a:rPr lang="en-US" sz="2400" b="1" dirty="0" smtClean="0">
                <a:latin typeface="Adobe Devanagari" pitchFamily="18" charset="0"/>
                <a:cs typeface="Adobe Devanagari" pitchFamily="18" charset="0"/>
              </a:rPr>
              <a:t>) have amended the </a:t>
            </a:r>
            <a:r>
              <a:rPr lang="en-US" sz="2400" b="1" dirty="0" err="1" smtClean="0">
                <a:latin typeface="Adobe Devanagari" pitchFamily="18" charset="0"/>
                <a:cs typeface="Adobe Devanagari" pitchFamily="18" charset="0"/>
              </a:rPr>
              <a:t>the</a:t>
            </a:r>
            <a:r>
              <a:rPr lang="en-US" sz="2400" b="1" dirty="0" smtClean="0">
                <a:latin typeface="Adobe Devanagari" pitchFamily="18" charset="0"/>
                <a:cs typeface="Adobe Devanagari" pitchFamily="18" charset="0"/>
              </a:rPr>
              <a:t> </a:t>
            </a:r>
            <a:r>
              <a:rPr lang="en-US" sz="2400" b="1" dirty="0" smtClean="0">
                <a:solidFill>
                  <a:srgbClr val="FF0000"/>
                </a:solidFill>
                <a:latin typeface="Adobe Devanagari" pitchFamily="18" charset="0"/>
                <a:cs typeface="Adobe Devanagari" pitchFamily="18" charset="0"/>
              </a:rPr>
              <a:t>E-Waste (Management) Rules, 2016 </a:t>
            </a:r>
            <a:r>
              <a:rPr lang="en-US" sz="2400" b="1" dirty="0" smtClean="0">
                <a:latin typeface="Adobe Devanagari" pitchFamily="18" charset="0"/>
                <a:cs typeface="Adobe Devanagari" pitchFamily="18" charset="0"/>
              </a:rPr>
              <a:t>in </a:t>
            </a:r>
            <a:r>
              <a:rPr lang="en-US" sz="2400" b="1" dirty="0" smtClean="0">
                <a:latin typeface="Adobe Devanagari" pitchFamily="18" charset="0"/>
                <a:cs typeface="Adobe Devanagari" pitchFamily="18" charset="0"/>
              </a:rPr>
              <a:t>supersession of the 2011 </a:t>
            </a:r>
            <a:r>
              <a:rPr lang="en-US" sz="2400" b="1" dirty="0" smtClean="0">
                <a:latin typeface="Adobe Devanagari" pitchFamily="18" charset="0"/>
                <a:cs typeface="Adobe Devanagari" pitchFamily="18" charset="0"/>
              </a:rPr>
              <a:t>Rules, to </a:t>
            </a:r>
            <a:r>
              <a:rPr lang="en-US" sz="2400" b="1" dirty="0" smtClean="0">
                <a:latin typeface="Adobe Devanagari" pitchFamily="18" charset="0"/>
                <a:cs typeface="Adobe Devanagari" pitchFamily="18" charset="0"/>
              </a:rPr>
              <a:t>simplify and effectively implement E-waste management practices in India.</a:t>
            </a:r>
            <a:endParaRPr lang="en-US" sz="2400" b="1" dirty="0" smtClean="0">
              <a:latin typeface="Adobe Devanagari" pitchFamily="18" charset="0"/>
              <a:cs typeface="Adobe Devanagari" pitchFamily="18" charset="0"/>
            </a:endParaRPr>
          </a:p>
          <a:p>
            <a:pPr lvl="2" algn="just">
              <a:buFont typeface="Wingdings" pitchFamily="2" charset="2"/>
              <a:buChar char="§"/>
            </a:pPr>
            <a:r>
              <a:rPr lang="en-US" sz="2400" b="1" dirty="0" smtClean="0">
                <a:latin typeface="Adobe Devanagari" pitchFamily="18" charset="0"/>
                <a:cs typeface="Adobe Devanagari" pitchFamily="18" charset="0"/>
              </a:rPr>
              <a:t>came </a:t>
            </a:r>
            <a:r>
              <a:rPr lang="en-US" sz="2400" b="1" dirty="0" smtClean="0">
                <a:latin typeface="Adobe Devanagari" pitchFamily="18" charset="0"/>
                <a:cs typeface="Adobe Devanagari" pitchFamily="18" charset="0"/>
              </a:rPr>
              <a:t>into effect from 1st October, 2016. </a:t>
            </a:r>
            <a:endParaRPr lang="en-US" sz="2400" b="1" dirty="0" smtClean="0">
              <a:latin typeface="Adobe Devanagari" pitchFamily="18" charset="0"/>
              <a:cs typeface="Adobe Devanagari" pitchFamily="18" charset="0"/>
            </a:endParaRPr>
          </a:p>
          <a:p>
            <a:pPr lvl="2" algn="just">
              <a:buFont typeface="Wingdings" pitchFamily="2" charset="2"/>
              <a:buChar char="§"/>
            </a:pPr>
            <a:r>
              <a:rPr lang="en-US" sz="2400" b="1" dirty="0" smtClean="0">
                <a:latin typeface="Adobe Devanagari" pitchFamily="18" charset="0"/>
                <a:cs typeface="Adobe Devanagari" pitchFamily="18" charset="0"/>
              </a:rPr>
              <a:t>Under this act, a </a:t>
            </a:r>
            <a:r>
              <a:rPr lang="en-US" sz="2400" b="1" dirty="0" smtClean="0">
                <a:latin typeface="Adobe Devanagari" pitchFamily="18" charset="0"/>
                <a:cs typeface="Adobe Devanagari" pitchFamily="18" charset="0"/>
              </a:rPr>
              <a:t>manufacturer, dealer, </a:t>
            </a:r>
            <a:r>
              <a:rPr lang="en-US" sz="2400" b="1" dirty="0" err="1" smtClean="0">
                <a:latin typeface="Adobe Devanagari" pitchFamily="18" charset="0"/>
                <a:cs typeface="Adobe Devanagari" pitchFamily="18" charset="0"/>
              </a:rPr>
              <a:t>refurbisher</a:t>
            </a:r>
            <a:r>
              <a:rPr lang="en-US" sz="2400" b="1" dirty="0" smtClean="0">
                <a:latin typeface="Adobe Devanagari" pitchFamily="18" charset="0"/>
                <a:cs typeface="Adobe Devanagari" pitchFamily="18" charset="0"/>
              </a:rPr>
              <a:t> and Producer Responsibility Organization (PRO) were also brought under the ambit of these Rules</a:t>
            </a:r>
            <a:r>
              <a:rPr lang="en-US" sz="2400" b="1" dirty="0" smtClean="0">
                <a:latin typeface="Adobe Devanagari" pitchFamily="18" charset="0"/>
                <a:cs typeface="Adobe Devanagari" pitchFamily="18" charset="0"/>
              </a:rPr>
              <a:t>.</a:t>
            </a:r>
          </a:p>
          <a:p>
            <a:pPr marL="0" lvl="2" indent="0" algn="just"/>
            <a:r>
              <a:rPr lang="en-US" sz="2400" b="1" dirty="0" smtClean="0">
                <a:latin typeface="Adobe Devanagari" pitchFamily="18" charset="0"/>
                <a:cs typeface="Adobe Devanagari" pitchFamily="18" charset="0"/>
              </a:rPr>
              <a:t> Recently in 2018, the rules have </a:t>
            </a:r>
            <a:r>
              <a:rPr lang="en-US" sz="2400" b="1" dirty="0" smtClean="0">
                <a:latin typeface="Adobe Devanagari" pitchFamily="18" charset="0"/>
                <a:cs typeface="Adobe Devanagari" pitchFamily="18" charset="0"/>
              </a:rPr>
              <a:t>been amended </a:t>
            </a:r>
            <a:r>
              <a:rPr lang="en-US" sz="2400" b="1" dirty="0" smtClean="0">
                <a:latin typeface="Adobe Devanagari" pitchFamily="18" charset="0"/>
                <a:cs typeface="Adobe Devanagari" pitchFamily="18" charset="0"/>
              </a:rPr>
              <a:t>to facilitate and effectively implement the environmentally sound management of e-waste in India. </a:t>
            </a:r>
            <a:endParaRPr lang="en-US" sz="2400" b="1" dirty="0" smtClean="0">
              <a:latin typeface="Adobe Devanagari" pitchFamily="18" charset="0"/>
              <a:cs typeface="Adobe Devanagari" pitchFamily="18" charset="0"/>
            </a:endParaRPr>
          </a:p>
          <a:p>
            <a:pPr marL="547688" lvl="4" indent="0" algn="just">
              <a:buFont typeface="Wingdings" pitchFamily="2" charset="2"/>
              <a:buChar char="§"/>
            </a:pPr>
            <a:r>
              <a:rPr lang="en-US" sz="2400" b="1" dirty="0" smtClean="0">
                <a:latin typeface="Adobe Devanagari" pitchFamily="18" charset="0"/>
                <a:cs typeface="Adobe Devanagari" pitchFamily="18" charset="0"/>
              </a:rPr>
              <a:t>Notified on</a:t>
            </a:r>
            <a:r>
              <a:rPr lang="en-US" sz="2400" b="1" dirty="0" smtClean="0">
                <a:latin typeface="Adobe Devanagari" pitchFamily="18" charset="0"/>
                <a:cs typeface="Adobe Devanagari" pitchFamily="18" charset="0"/>
              </a:rPr>
              <a:t> </a:t>
            </a:r>
            <a:r>
              <a:rPr lang="en-US" sz="2400" b="1" dirty="0" smtClean="0">
                <a:latin typeface="Adobe Devanagari" pitchFamily="18" charset="0"/>
                <a:cs typeface="Adobe Devanagari" pitchFamily="18" charset="0"/>
              </a:rPr>
              <a:t>22nd March, 2018 </a:t>
            </a:r>
          </a:p>
          <a:p>
            <a:pPr marL="547688" lvl="4" indent="0" algn="just">
              <a:buFont typeface="Wingdings" pitchFamily="2" charset="2"/>
              <a:buChar char="§"/>
            </a:pPr>
            <a:r>
              <a:rPr lang="en-US" sz="2400" b="1" dirty="0" smtClean="0">
                <a:latin typeface="Adobe Devanagari" pitchFamily="18" charset="0"/>
                <a:cs typeface="Adobe Devanagari" pitchFamily="18" charset="0"/>
              </a:rPr>
              <a:t>These </a:t>
            </a:r>
            <a:r>
              <a:rPr lang="en-US" sz="2400" b="1" dirty="0" smtClean="0">
                <a:latin typeface="Adobe Devanagari" pitchFamily="18" charset="0"/>
                <a:cs typeface="Adobe Devanagari" pitchFamily="18" charset="0"/>
              </a:rPr>
              <a:t>amendments have been made with the objective of channelizing the e-waste generated in the country towards authorized dismantlers and recyclers in order to further formalize the e-waste recycling sector.</a:t>
            </a:r>
            <a:endParaRPr lang="en-US" sz="2400" b="1" dirty="0" smtClean="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0719" y="762000"/>
            <a:ext cx="11277600" cy="5078313"/>
          </a:xfrm>
          <a:prstGeom prst="rect">
            <a:avLst/>
          </a:prstGeom>
          <a:noFill/>
        </p:spPr>
        <p:txBody>
          <a:bodyPr wrap="square" rtlCol="0">
            <a:spAutoFit/>
          </a:bodyPr>
          <a:lstStyle/>
          <a:p>
            <a:pPr algn="just">
              <a:lnSpc>
                <a:spcPct val="150000"/>
              </a:lnSpc>
            </a:pPr>
            <a:r>
              <a:rPr lang="en-US" sz="2400" b="1" dirty="0" smtClean="0">
                <a:latin typeface="Adobe Devanagari" pitchFamily="18" charset="0"/>
                <a:cs typeface="Adobe Devanagari" pitchFamily="18" charset="0"/>
              </a:rPr>
              <a:t>The </a:t>
            </a:r>
            <a:r>
              <a:rPr lang="en-US" sz="2400" b="1" dirty="0" smtClean="0">
                <a:latin typeface="Adobe Devanagari" pitchFamily="18" charset="0"/>
                <a:cs typeface="Adobe Devanagari" pitchFamily="18" charset="0"/>
              </a:rPr>
              <a:t>salient features of new e-waste management rules are as follows</a:t>
            </a:r>
          </a:p>
          <a:p>
            <a:pPr marL="60325" algn="just">
              <a:buSzPct val="68000"/>
              <a:buFont typeface="Wingdings" pitchFamily="2" charset="2"/>
              <a:buChar char="v"/>
            </a:pPr>
            <a:r>
              <a:rPr lang="en-US" sz="2400" b="1" dirty="0" smtClean="0">
                <a:latin typeface="Adobe Devanagari" pitchFamily="18" charset="0"/>
                <a:cs typeface="Adobe Devanagari" pitchFamily="18" charset="0"/>
              </a:rPr>
              <a:t>  Includes additional stakeholders like manufacturer, dealer, </a:t>
            </a:r>
            <a:r>
              <a:rPr lang="en-US" sz="2400" b="1" dirty="0" err="1" smtClean="0">
                <a:latin typeface="Adobe Devanagari" pitchFamily="18" charset="0"/>
                <a:cs typeface="Adobe Devanagari" pitchFamily="18" charset="0"/>
              </a:rPr>
              <a:t>refurbisher</a:t>
            </a:r>
            <a:r>
              <a:rPr lang="en-US" sz="2400" b="1" dirty="0" smtClean="0">
                <a:latin typeface="Adobe Devanagari" pitchFamily="18" charset="0"/>
                <a:cs typeface="Adobe Devanagari" pitchFamily="18" charset="0"/>
              </a:rPr>
              <a:t> and </a:t>
            </a:r>
            <a:r>
              <a:rPr lang="en-US" sz="2400" b="1" dirty="0" smtClean="0">
                <a:latin typeface="Adobe Devanagari" pitchFamily="18" charset="0"/>
                <a:cs typeface="Adobe Devanagari" pitchFamily="18" charset="0"/>
              </a:rPr>
              <a:t>Producer </a:t>
            </a:r>
            <a:r>
              <a:rPr lang="en-US" sz="2400" b="1" dirty="0" smtClean="0">
                <a:latin typeface="Adobe Devanagari" pitchFamily="18" charset="0"/>
                <a:cs typeface="Adobe Devanagari" pitchFamily="18" charset="0"/>
              </a:rPr>
              <a:t>Responsibility Organization (take the responsibility for collection and </a:t>
            </a:r>
            <a:r>
              <a:rPr lang="en-US" sz="2400" b="1" dirty="0" smtClean="0">
                <a:latin typeface="Adobe Devanagari" pitchFamily="18" charset="0"/>
                <a:cs typeface="Adobe Devanagari" pitchFamily="18" charset="0"/>
              </a:rPr>
              <a:t>channelization </a:t>
            </a:r>
            <a:r>
              <a:rPr lang="en-US" sz="2400" b="1" dirty="0" smtClean="0">
                <a:latin typeface="Adobe Devanagari" pitchFamily="18" charset="0"/>
                <a:cs typeface="Adobe Devanagari" pitchFamily="18" charset="0"/>
              </a:rPr>
              <a:t>of e-waste generated from the 'end-of-life' of their products).</a:t>
            </a:r>
          </a:p>
          <a:p>
            <a:pPr marL="60325" algn="just">
              <a:lnSpc>
                <a:spcPct val="150000"/>
              </a:lnSpc>
              <a:buSzPct val="68000"/>
              <a:buFont typeface="Wingdings" pitchFamily="2" charset="2"/>
              <a:buChar char="v"/>
            </a:pPr>
            <a:r>
              <a:rPr lang="en-US" sz="2400" b="1" dirty="0" smtClean="0">
                <a:latin typeface="Adobe Devanagari" pitchFamily="18" charset="0"/>
                <a:cs typeface="Adobe Devanagari" pitchFamily="18" charset="0"/>
              </a:rPr>
              <a:t>  It covers Compact Fluorescent Lamp (CFL) and mercury lamp .</a:t>
            </a:r>
          </a:p>
          <a:p>
            <a:pPr marL="60325" algn="just">
              <a:buSzPct val="68000"/>
              <a:buFont typeface="Wingdings" pitchFamily="2" charset="2"/>
              <a:buChar char="v"/>
            </a:pPr>
            <a:r>
              <a:rPr lang="en-US" sz="2400" b="1" dirty="0" smtClean="0">
                <a:latin typeface="Adobe Devanagari" pitchFamily="18" charset="0"/>
                <a:cs typeface="Adobe Devanagari" pitchFamily="18" charset="0"/>
              </a:rPr>
              <a:t>  It permits the producer to charge an additional amount as a deposit </a:t>
            </a:r>
            <a:r>
              <a:rPr lang="en-US" sz="2400" b="1" dirty="0" smtClean="0">
                <a:latin typeface="Adobe Devanagari" pitchFamily="18" charset="0"/>
                <a:cs typeface="Adobe Devanagari" pitchFamily="18" charset="0"/>
              </a:rPr>
              <a:t>at the </a:t>
            </a:r>
            <a:r>
              <a:rPr lang="en-US" sz="2400" b="1" dirty="0" smtClean="0">
                <a:latin typeface="Adobe Devanagari" pitchFamily="18" charset="0"/>
                <a:cs typeface="Adobe Devanagari" pitchFamily="18" charset="0"/>
              </a:rPr>
              <a:t>time of sale of the electrical and electronic equipment. At the end-of life, </a:t>
            </a:r>
            <a:r>
              <a:rPr lang="en-US" sz="2400" b="1" dirty="0" smtClean="0">
                <a:latin typeface="Adobe Devanagari" pitchFamily="18" charset="0"/>
                <a:cs typeface="Adobe Devanagari" pitchFamily="18" charset="0"/>
              </a:rPr>
              <a:t>consumer </a:t>
            </a:r>
            <a:r>
              <a:rPr lang="en-US" sz="2400" b="1" dirty="0" smtClean="0">
                <a:latin typeface="Adobe Devanagari" pitchFamily="18" charset="0"/>
                <a:cs typeface="Adobe Devanagari" pitchFamily="18" charset="0"/>
              </a:rPr>
              <a:t>can return the equipment and can get back the deposit amount along </a:t>
            </a:r>
            <a:r>
              <a:rPr lang="en-US" sz="2400" b="1" dirty="0" smtClean="0">
                <a:latin typeface="Adobe Devanagari" pitchFamily="18" charset="0"/>
                <a:cs typeface="Adobe Devanagari" pitchFamily="18" charset="0"/>
              </a:rPr>
              <a:t>with  </a:t>
            </a:r>
            <a:r>
              <a:rPr lang="en-US" sz="2400" b="1" dirty="0" smtClean="0">
                <a:latin typeface="Adobe Devanagari" pitchFamily="18" charset="0"/>
                <a:cs typeface="Adobe Devanagari" pitchFamily="18" charset="0"/>
              </a:rPr>
              <a:t>interest. For example automobile workshops pays  certain amount for the used batteries.</a:t>
            </a:r>
          </a:p>
          <a:p>
            <a:pPr marL="60325" algn="just">
              <a:lnSpc>
                <a:spcPct val="150000"/>
              </a:lnSpc>
              <a:buSzPct val="68000"/>
              <a:buFont typeface="Wingdings" pitchFamily="2" charset="2"/>
              <a:buChar char="v"/>
            </a:pPr>
            <a:r>
              <a:rPr lang="en-US" sz="2400" b="1" dirty="0" smtClean="0">
                <a:latin typeface="Adobe Devanagari" pitchFamily="18" charset="0"/>
                <a:cs typeface="Adobe Devanagari" pitchFamily="18" charset="0"/>
              </a:rPr>
              <a:t>  It provides option for e-waste exchange.</a:t>
            </a:r>
          </a:p>
          <a:p>
            <a:pPr marL="60325" lvl="1" algn="just">
              <a:buSzPct val="68000"/>
              <a:buFont typeface="Wingdings" pitchFamily="2" charset="2"/>
              <a:buChar char="v"/>
            </a:pPr>
            <a:r>
              <a:rPr lang="en-US" sz="2400" b="1" dirty="0" smtClean="0">
                <a:latin typeface="Adobe Devanagari" pitchFamily="18" charset="0"/>
                <a:cs typeface="Adobe Devanagari" pitchFamily="18" charset="0"/>
              </a:rPr>
              <a:t> The State government has been given power to ensure safety, health and skill </a:t>
            </a:r>
            <a:r>
              <a:rPr lang="en-US" sz="2400" b="1" dirty="0" smtClean="0">
                <a:latin typeface="Adobe Devanagari" pitchFamily="18" charset="0"/>
                <a:cs typeface="Adobe Devanagari" pitchFamily="18" charset="0"/>
              </a:rPr>
              <a:t>development of </a:t>
            </a:r>
            <a:r>
              <a:rPr lang="en-US" sz="2400" b="1" dirty="0" smtClean="0">
                <a:latin typeface="Adobe Devanagari" pitchFamily="18" charset="0"/>
                <a:cs typeface="Adobe Devanagari" pitchFamily="18" charset="0"/>
              </a:rPr>
              <a:t>the workers involved in the dismantling and recycling operations</a:t>
            </a:r>
            <a:r>
              <a:rPr lang="en-US" sz="2400" b="1" dirty="0" smtClean="0">
                <a:latin typeface="Adobe Devanagari" pitchFamily="18" charset="0"/>
                <a:cs typeface="Adobe Devanagari" pitchFamily="18" charset="0"/>
              </a:rPr>
              <a:t>.</a:t>
            </a:r>
          </a:p>
        </p:txBody>
      </p:sp>
      <p:sp>
        <p:nvSpPr>
          <p:cNvPr id="8" name="Rectangle 7"/>
          <p:cNvSpPr/>
          <p:nvPr/>
        </p:nvSpPr>
        <p:spPr>
          <a:xfrm>
            <a:off x="1661319" y="304800"/>
            <a:ext cx="9982200" cy="646331"/>
          </a:xfrm>
          <a:prstGeom prst="rect">
            <a:avLst/>
          </a:prstGeom>
        </p:spPr>
        <p:txBody>
          <a:bodyPr wrap="square">
            <a:spAutoFit/>
          </a:bodyPr>
          <a:lstStyle/>
          <a:p>
            <a:pPr algn="ctr"/>
            <a:r>
              <a:rPr lang="en-US" sz="3600" b="1" dirty="0" smtClean="0">
                <a:latin typeface="Times New Roman" pitchFamily="18" charset="0"/>
                <a:cs typeface="Times New Roman" pitchFamily="18" charset="0"/>
              </a:rPr>
              <a:t>Salient features </a:t>
            </a:r>
            <a:r>
              <a:rPr lang="en-US" sz="3600" b="1" dirty="0" smtClean="0">
                <a:solidFill>
                  <a:srgbClr val="FF0000"/>
                </a:solidFill>
                <a:latin typeface="Adobe Devanagari" pitchFamily="18" charset="0"/>
                <a:cs typeface="Adobe Devanagari" pitchFamily="18" charset="0"/>
              </a:rPr>
              <a:t>E-Waste (Management) Rules, 2016</a:t>
            </a:r>
            <a:r>
              <a:rPr lang="en-US" sz="3600" b="1" dirty="0" smtClean="0">
                <a:latin typeface="Times New Roman" pitchFamily="18" charset="0"/>
                <a:cs typeface="Times New Roman" pitchFamily="18" charset="0"/>
              </a:rPr>
              <a:t>  </a:t>
            </a:r>
            <a:endParaRPr lang="en-US" sz="36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E-Waste and its </a:t>
            </a:r>
            <a:r>
              <a:rPr lang="en-US" b="1" dirty="0" smtClean="0"/>
              <a:t>Management</a:t>
            </a:r>
            <a:r>
              <a:rPr lang="en-US" b="1" dirty="0" smtClean="0"/>
              <a:t>	</a:t>
            </a:r>
            <a:br>
              <a:rPr lang="en-US" b="1" dirty="0" smtClean="0"/>
            </a:br>
            <a:endParaRPr lang="en-US" dirty="0"/>
          </a:p>
        </p:txBody>
      </p:sp>
      <p:sp>
        <p:nvSpPr>
          <p:cNvPr id="3" name="Content Placeholder 2"/>
          <p:cNvSpPr>
            <a:spLocks noGrp="1"/>
          </p:cNvSpPr>
          <p:nvPr>
            <p:ph idx="1"/>
          </p:nvPr>
        </p:nvSpPr>
        <p:spPr/>
        <p:txBody>
          <a:bodyPr/>
          <a:lstStyle/>
          <a:p>
            <a:pPr algn="just">
              <a:buNone/>
            </a:pPr>
            <a:r>
              <a:rPr lang="en-US" dirty="0" smtClean="0"/>
              <a:t>	</a:t>
            </a:r>
            <a:r>
              <a:rPr lang="en-US" sz="3200" dirty="0" smtClean="0">
                <a:latin typeface="Adobe Devanagari" pitchFamily="18" charset="0"/>
                <a:cs typeface="Adobe Devanagari" pitchFamily="18" charset="0"/>
              </a:rPr>
              <a:t>E- </a:t>
            </a:r>
            <a:r>
              <a:rPr lang="en-US" sz="3200" dirty="0" smtClean="0">
                <a:latin typeface="Adobe Devanagari" pitchFamily="18" charset="0"/>
                <a:cs typeface="Adobe Devanagari" pitchFamily="18" charset="0"/>
              </a:rPr>
              <a:t>Waste – definition - sources of e-waste– hazardous substances in e-waste - effects of e-waste on environment and human health- need for e-waste management– e-waste handling rules - waste minimization techniques for managing e-waste – recycling of e-waste - disposal treatment methods of e- waste – global Scenario of E-waste – E-waste in India- case studies. 	</a:t>
            </a:r>
          </a:p>
          <a:p>
            <a:endParaRPr lang="en-US" dirty="0"/>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1719" y="487025"/>
            <a:ext cx="10820400" cy="6370975"/>
          </a:xfrm>
          <a:prstGeom prst="rect">
            <a:avLst/>
          </a:prstGeom>
          <a:noFill/>
        </p:spPr>
        <p:txBody>
          <a:bodyPr wrap="square" rtlCol="0">
            <a:spAutoFit/>
          </a:bodyPr>
          <a:lstStyle/>
          <a:p>
            <a:pPr algn="just">
              <a:buSzPct val="68000"/>
            </a:pPr>
            <a:endParaRPr lang="en-US" sz="2400" dirty="0" smtClean="0">
              <a:latin typeface="Times New Roman" pitchFamily="18" charset="0"/>
              <a:cs typeface="Times New Roman" pitchFamily="18" charset="0"/>
            </a:endParaRPr>
          </a:p>
          <a:p>
            <a:pPr algn="just">
              <a:buSzPct val="68000"/>
              <a:buFont typeface="Wingdings" pitchFamily="2" charset="2"/>
              <a:buChar char="v"/>
            </a:pPr>
            <a:r>
              <a:rPr lang="en-US" sz="2400" b="1" dirty="0" smtClean="0">
                <a:latin typeface="Adobe Devanagari" pitchFamily="18" charset="0"/>
                <a:cs typeface="Adobe Devanagari" pitchFamily="18" charset="0"/>
              </a:rPr>
              <a:t>It has given responsibility to the dealer for collecting and channelizing the e-waste  on behalf of the producer.</a:t>
            </a:r>
          </a:p>
          <a:p>
            <a:pPr marL="60325" indent="-236538" algn="just">
              <a:buSzPct val="68000"/>
              <a:buFont typeface="Wingdings" pitchFamily="2" charset="2"/>
              <a:buChar char="v"/>
            </a:pPr>
            <a:r>
              <a:rPr lang="en-US" sz="2400" b="1" dirty="0" smtClean="0">
                <a:latin typeface="Adobe Devanagari" pitchFamily="18" charset="0"/>
                <a:cs typeface="Adobe Devanagari" pitchFamily="18" charset="0"/>
              </a:rPr>
              <a:t>Now the manufacturer also responsible to collect e-wastes generated during the preparation of the product and channelize it for recycling or disposal and seek authorization from SPCB. </a:t>
            </a:r>
            <a:endParaRPr lang="en-US" sz="2400" b="1" dirty="0" smtClean="0">
              <a:latin typeface="Adobe Devanagari" pitchFamily="18" charset="0"/>
              <a:cs typeface="Adobe Devanagari" pitchFamily="18" charset="0"/>
            </a:endParaRPr>
          </a:p>
          <a:p>
            <a:pPr algn="just">
              <a:buSzPct val="68000"/>
              <a:buFont typeface="Wingdings" pitchFamily="2" charset="2"/>
              <a:buChar char="v"/>
            </a:pPr>
            <a:r>
              <a:rPr lang="en-US" sz="2400" b="1" dirty="0" smtClean="0">
                <a:latin typeface="Adobe Devanagari" pitchFamily="18" charset="0"/>
                <a:cs typeface="Adobe Devanagari" pitchFamily="18" charset="0"/>
              </a:rPr>
              <a:t>The </a:t>
            </a:r>
            <a:r>
              <a:rPr lang="en-US" sz="2400" b="1" dirty="0" smtClean="0">
                <a:latin typeface="Adobe Devanagari" pitchFamily="18" charset="0"/>
                <a:cs typeface="Adobe Devanagari" pitchFamily="18" charset="0"/>
              </a:rPr>
              <a:t>existing and upcoming industrial park, estate and industrial clusters should allot place for e-waste dismantling and recycling process.</a:t>
            </a:r>
            <a:endParaRPr lang="en-US" sz="2400" dirty="0" smtClean="0">
              <a:latin typeface="Times New Roman" pitchFamily="18" charset="0"/>
              <a:cs typeface="Times New Roman" pitchFamily="18" charset="0"/>
            </a:endParaRPr>
          </a:p>
          <a:p>
            <a:pPr algn="just">
              <a:buSzPct val="68000"/>
              <a:buFont typeface="Wingdings" pitchFamily="2" charset="2"/>
              <a:buChar char="v"/>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It emphasizes (Department of </a:t>
            </a:r>
            <a:r>
              <a:rPr lang="en-US" sz="2400" dirty="0" err="1" smtClean="0">
                <a:latin typeface="Times New Roman" pitchFamily="18" charset="0"/>
                <a:cs typeface="Times New Roman" pitchFamily="18" charset="0"/>
              </a:rPr>
              <a:t>Labour</a:t>
            </a:r>
            <a:r>
              <a:rPr lang="en-US" sz="2400" dirty="0" smtClean="0">
                <a:latin typeface="Times New Roman" pitchFamily="18" charset="0"/>
                <a:cs typeface="Times New Roman" pitchFamily="18" charset="0"/>
              </a:rPr>
              <a:t> in the State or any other government agency) </a:t>
            </a:r>
            <a:r>
              <a:rPr lang="en-US" sz="2400" dirty="0" smtClean="0">
                <a:latin typeface="Times New Roman" pitchFamily="18" charset="0"/>
                <a:cs typeface="Times New Roman" pitchFamily="18" charset="0"/>
              </a:rPr>
              <a:t>to ensure </a:t>
            </a:r>
            <a:r>
              <a:rPr lang="en-US" sz="2400" dirty="0" smtClean="0">
                <a:latin typeface="Times New Roman" pitchFamily="18" charset="0"/>
                <a:cs typeface="Times New Roman" pitchFamily="18" charset="0"/>
              </a:rPr>
              <a:t>recognition and registration of workers involved in dismantling and </a:t>
            </a:r>
            <a:r>
              <a:rPr lang="en-US" sz="2400" dirty="0" smtClean="0">
                <a:latin typeface="Times New Roman" pitchFamily="18" charset="0"/>
                <a:cs typeface="Times New Roman" pitchFamily="18" charset="0"/>
              </a:rPr>
              <a:t>recycling and </a:t>
            </a:r>
            <a:r>
              <a:rPr lang="en-US" sz="2400" dirty="0" smtClean="0">
                <a:latin typeface="Times New Roman" pitchFamily="18" charset="0"/>
                <a:cs typeface="Times New Roman" pitchFamily="18" charset="0"/>
              </a:rPr>
              <a:t>the safety and health of workers too.</a:t>
            </a:r>
          </a:p>
          <a:p>
            <a:pPr algn="just">
              <a:buSzPct val="68000"/>
              <a:buFont typeface="Wingdings" pitchFamily="2" charset="2"/>
              <a:buChar char="v"/>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State government should submit the annual report comprising of integrated plan </a:t>
            </a:r>
            <a:r>
              <a:rPr lang="en-US" sz="2400" dirty="0" smtClean="0">
                <a:latin typeface="Times New Roman" pitchFamily="18" charset="0"/>
                <a:cs typeface="Times New Roman" pitchFamily="18" charset="0"/>
              </a:rPr>
              <a:t>for effective </a:t>
            </a:r>
            <a:r>
              <a:rPr lang="en-US" sz="2400" dirty="0" smtClean="0">
                <a:latin typeface="Times New Roman" pitchFamily="18" charset="0"/>
                <a:cs typeface="Times New Roman" pitchFamily="18" charset="0"/>
              </a:rPr>
              <a:t>implementation of these provisions to </a:t>
            </a:r>
            <a:r>
              <a:rPr lang="en-US" sz="2400" dirty="0" err="1" smtClean="0">
                <a:latin typeface="Times New Roman" pitchFamily="18" charset="0"/>
                <a:cs typeface="Times New Roman" pitchFamily="18" charset="0"/>
              </a:rPr>
              <a:t>MoEFCC</a:t>
            </a:r>
            <a:r>
              <a:rPr lang="en-US" sz="2400" dirty="0" smtClean="0">
                <a:latin typeface="Times New Roman" pitchFamily="18" charset="0"/>
                <a:cs typeface="Times New Roman" pitchFamily="18" charset="0"/>
              </a:rPr>
              <a:t>.</a:t>
            </a:r>
          </a:p>
          <a:p>
            <a:pPr algn="just">
              <a:buSzPct val="68000"/>
              <a:buFont typeface="Wingdings" pitchFamily="2" charset="2"/>
              <a:buChar char="v"/>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transportation of e-waste shall be carried out with the documents </a:t>
            </a:r>
            <a:r>
              <a:rPr lang="en-US" sz="2400" dirty="0" smtClean="0">
                <a:latin typeface="Times New Roman" pitchFamily="18" charset="0"/>
                <a:cs typeface="Times New Roman" pitchFamily="18" charset="0"/>
              </a:rPr>
              <a:t> (3 </a:t>
            </a:r>
            <a:r>
              <a:rPr lang="en-US" sz="2400" dirty="0" smtClean="0">
                <a:latin typeface="Times New Roman" pitchFamily="18" charset="0"/>
                <a:cs typeface="Times New Roman" pitchFamily="18" charset="0"/>
              </a:rPr>
              <a:t>copies</a:t>
            </a:r>
            <a:r>
              <a:rPr lang="en-US" sz="2400" dirty="0" smtClean="0">
                <a:latin typeface="Times New Roman" pitchFamily="18" charset="0"/>
                <a:cs typeface="Times New Roman" pitchFamily="18" charset="0"/>
              </a:rPr>
              <a:t>) prepared </a:t>
            </a:r>
            <a:r>
              <a:rPr lang="en-US" sz="2400" dirty="0" smtClean="0">
                <a:latin typeface="Times New Roman" pitchFamily="18" charset="0"/>
                <a:cs typeface="Times New Roman" pitchFamily="18" charset="0"/>
              </a:rPr>
              <a:t>by the sender with complete detail on the e-waste. </a:t>
            </a: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5" name="Picture 2"/>
          <p:cNvPicPr>
            <a:picLocks noChangeAspect="1" noChangeArrowheads="1"/>
          </p:cNvPicPr>
          <p:nvPr/>
        </p:nvPicPr>
        <p:blipFill>
          <a:blip r:embed="rId2"/>
          <a:srcRect/>
          <a:stretch>
            <a:fillRect/>
          </a:stretch>
        </p:blipFill>
        <p:spPr bwMode="auto">
          <a:xfrm>
            <a:off x="823120" y="0"/>
            <a:ext cx="11338718" cy="685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709440" y="228600"/>
            <a:ext cx="11452397" cy="3170099"/>
          </a:xfrm>
          <a:prstGeom prst="rect">
            <a:avLst/>
          </a:prstGeom>
          <a:noFill/>
          <a:ln w="9525">
            <a:noFill/>
            <a:miter lim="800000"/>
            <a:headEnd/>
            <a:tailEnd/>
          </a:ln>
        </p:spPr>
        <p:txBody>
          <a:bodyPr wrap="square">
            <a:spAutoFit/>
          </a:bodyPr>
          <a:lstStyle/>
          <a:p>
            <a:pPr algn="ctr"/>
            <a:r>
              <a:rPr lang="en-US" sz="3600" b="1" dirty="0">
                <a:solidFill>
                  <a:srgbClr val="7030A0"/>
                </a:solidFill>
                <a:latin typeface="Adobe Devanagari" pitchFamily="18" charset="0"/>
                <a:cs typeface="Adobe Devanagari" pitchFamily="18" charset="0"/>
              </a:rPr>
              <a:t>Management of E-waste</a:t>
            </a:r>
          </a:p>
          <a:p>
            <a:pPr algn="just">
              <a:buFont typeface="Wingdings" pitchFamily="2" charset="2"/>
              <a:buChar char="Ø"/>
            </a:pPr>
            <a:r>
              <a:rPr lang="en-US" sz="2400" b="1" dirty="0" smtClean="0">
                <a:latin typeface="Adobe Devanagari" pitchFamily="18" charset="0"/>
                <a:cs typeface="Adobe Devanagari" pitchFamily="18" charset="0"/>
              </a:rPr>
              <a:t> </a:t>
            </a:r>
            <a:r>
              <a:rPr lang="en-US" sz="2400" b="1" dirty="0">
                <a:latin typeface="Adobe Devanagari" pitchFamily="18" charset="0"/>
                <a:cs typeface="Adobe Devanagari" pitchFamily="18" charset="0"/>
              </a:rPr>
              <a:t>Approximately 75% of used  electrical and electronic items are simply stored </a:t>
            </a:r>
            <a:r>
              <a:rPr lang="en-US" sz="2400" b="1" dirty="0" smtClean="0">
                <a:latin typeface="Adobe Devanagari" pitchFamily="18" charset="0"/>
                <a:cs typeface="Adobe Devanagari" pitchFamily="18" charset="0"/>
              </a:rPr>
              <a:t>as </a:t>
            </a:r>
            <a:r>
              <a:rPr lang="en-US" sz="2400" b="1" dirty="0">
                <a:latin typeface="Adobe Devanagari" pitchFamily="18" charset="0"/>
                <a:cs typeface="Adobe Devanagari" pitchFamily="18" charset="0"/>
              </a:rPr>
              <a:t>scrap in houses, offices etc., due to the technological advancement and the short  </a:t>
            </a:r>
            <a:r>
              <a:rPr lang="en-US" sz="2400" b="1" dirty="0" smtClean="0">
                <a:latin typeface="Adobe Devanagari" pitchFamily="18" charset="0"/>
                <a:cs typeface="Adobe Devanagari" pitchFamily="18" charset="0"/>
              </a:rPr>
              <a:t>lifespan </a:t>
            </a:r>
            <a:r>
              <a:rPr lang="en-US" sz="2400" b="1" dirty="0">
                <a:latin typeface="Adobe Devanagari" pitchFamily="18" charset="0"/>
                <a:cs typeface="Adobe Devanagari" pitchFamily="18" charset="0"/>
              </a:rPr>
              <a:t>of products. </a:t>
            </a:r>
          </a:p>
          <a:p>
            <a:pPr algn="just">
              <a:buFont typeface="Wingdings" pitchFamily="2" charset="2"/>
              <a:buChar char="Ø"/>
            </a:pPr>
            <a:r>
              <a:rPr lang="en-US" sz="2400" b="1" dirty="0">
                <a:latin typeface="Adobe Devanagari" pitchFamily="18" charset="0"/>
                <a:cs typeface="Adobe Devanagari" pitchFamily="18" charset="0"/>
              </a:rPr>
              <a:t> Hence it is necessary to implement proper e-waste management techniques.</a:t>
            </a:r>
          </a:p>
          <a:p>
            <a:pPr algn="just">
              <a:buFont typeface="Wingdings" pitchFamily="2" charset="2"/>
              <a:buChar char="Ø"/>
            </a:pPr>
            <a:r>
              <a:rPr lang="en-US" sz="2400" b="1" dirty="0">
                <a:solidFill>
                  <a:srgbClr val="0000FF"/>
                </a:solidFill>
                <a:latin typeface="Adobe Devanagari" pitchFamily="18" charset="0"/>
                <a:cs typeface="Adobe Devanagari" pitchFamily="18" charset="0"/>
              </a:rPr>
              <a:t>In industries management of e-waste should begin at the point of generation.</a:t>
            </a:r>
            <a:r>
              <a:rPr lang="en-US" sz="2400" b="1" dirty="0">
                <a:latin typeface="Adobe Devanagari" pitchFamily="18" charset="0"/>
                <a:cs typeface="Adobe Devanagari" pitchFamily="18" charset="0"/>
              </a:rPr>
              <a:t> This can be done by                     </a:t>
            </a:r>
            <a:r>
              <a:rPr lang="en-US" sz="2000" b="1" dirty="0" smtClean="0">
                <a:latin typeface="Adobe Devanagari" pitchFamily="18" charset="0"/>
                <a:cs typeface="Adobe Devanagari" pitchFamily="18" charset="0"/>
              </a:rPr>
              <a:t>	</a:t>
            </a:r>
            <a:r>
              <a:rPr lang="en-US" sz="2000" b="1" dirty="0" smtClean="0">
                <a:latin typeface="Adobe Devanagari" pitchFamily="18" charset="0"/>
                <a:cs typeface="Adobe Devanagari" pitchFamily="18" charset="0"/>
              </a:rPr>
              <a:t>		</a:t>
            </a:r>
            <a:r>
              <a:rPr lang="en-US" sz="2400" b="1" dirty="0" smtClean="0">
                <a:latin typeface="Adobe Devanagari" pitchFamily="18" charset="0"/>
                <a:cs typeface="Adobe Devanagari" pitchFamily="18" charset="0"/>
              </a:rPr>
              <a:t> </a:t>
            </a:r>
            <a:r>
              <a:rPr lang="en-US" sz="2800" b="1" dirty="0">
                <a:latin typeface="Adobe Devanagari" pitchFamily="18" charset="0"/>
                <a:cs typeface="Adobe Devanagari" pitchFamily="18" charset="0"/>
              </a:rPr>
              <a:t>E-Waste Management</a:t>
            </a:r>
            <a:endParaRPr lang="en-US" sz="2400" b="1" dirty="0">
              <a:latin typeface="Adobe Devanagari" pitchFamily="18" charset="0"/>
              <a:cs typeface="Adobe Devanagari" pitchFamily="18" charset="0"/>
            </a:endParaRPr>
          </a:p>
          <a:p>
            <a:pPr algn="ctr"/>
            <a:endParaRPr lang="en-US" sz="2000" b="1" dirty="0">
              <a:latin typeface="Adobe Devanagari" pitchFamily="18" charset="0"/>
              <a:cs typeface="Adobe Devanagari" pitchFamily="18" charset="0"/>
            </a:endParaRPr>
          </a:p>
          <a:p>
            <a:endParaRPr lang="en-US" sz="2000" b="1" dirty="0">
              <a:latin typeface="Adobe Devanagari" pitchFamily="18" charset="0"/>
              <a:cs typeface="Adobe Devanagari" pitchFamily="18" charset="0"/>
            </a:endParaRPr>
          </a:p>
        </p:txBody>
      </p:sp>
      <p:grpSp>
        <p:nvGrpSpPr>
          <p:cNvPr id="2" name="Group 10"/>
          <p:cNvGrpSpPr>
            <a:grpSpLocks/>
          </p:cNvGrpSpPr>
          <p:nvPr/>
        </p:nvGrpSpPr>
        <p:grpSpPr bwMode="auto">
          <a:xfrm>
            <a:off x="2937001" y="2516188"/>
            <a:ext cx="6186491" cy="608012"/>
            <a:chOff x="2208212" y="3277394"/>
            <a:chExt cx="4651376" cy="608806"/>
          </a:xfrm>
        </p:grpSpPr>
        <p:grpSp>
          <p:nvGrpSpPr>
            <p:cNvPr id="3" name="Group 6"/>
            <p:cNvGrpSpPr>
              <a:grpSpLocks/>
            </p:cNvGrpSpPr>
            <p:nvPr/>
          </p:nvGrpSpPr>
          <p:grpSpPr bwMode="auto">
            <a:xfrm>
              <a:off x="2209800" y="3277394"/>
              <a:ext cx="4648200" cy="228600"/>
              <a:chOff x="2209800" y="3277394"/>
              <a:chExt cx="4648200" cy="228600"/>
            </a:xfrm>
          </p:grpSpPr>
          <p:cxnSp>
            <p:nvCxnSpPr>
              <p:cNvPr id="4" name="Straight Connector 3"/>
              <p:cNvCxnSpPr/>
              <p:nvPr/>
            </p:nvCxnSpPr>
            <p:spPr>
              <a:xfrm rot="5400000">
                <a:off x="4459139" y="3390254"/>
                <a:ext cx="2273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09799" y="3504702"/>
                <a:ext cx="4648201" cy="1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p:cNvCxnSpPr/>
            <p:nvPr/>
          </p:nvCxnSpPr>
          <p:spPr>
            <a:xfrm rot="5400000">
              <a:off x="2018257" y="3694657"/>
              <a:ext cx="381498"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6668045" y="3694657"/>
              <a:ext cx="38149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292" name="TextBox 11"/>
          <p:cNvSpPr txBox="1">
            <a:spLocks noChangeArrowheads="1"/>
          </p:cNvSpPr>
          <p:nvPr/>
        </p:nvSpPr>
        <p:spPr bwMode="auto">
          <a:xfrm>
            <a:off x="823119" y="3175000"/>
            <a:ext cx="5055103" cy="3416320"/>
          </a:xfrm>
          <a:prstGeom prst="rect">
            <a:avLst/>
          </a:prstGeom>
          <a:noFill/>
          <a:ln w="9525">
            <a:noFill/>
            <a:miter lim="800000"/>
            <a:headEnd/>
            <a:tailEnd/>
          </a:ln>
        </p:spPr>
        <p:txBody>
          <a:bodyPr wrap="square">
            <a:spAutoFit/>
          </a:bodyPr>
          <a:lstStyle/>
          <a:p>
            <a:pPr algn="ctr"/>
            <a:r>
              <a:rPr lang="en-US" sz="2400" b="1" dirty="0">
                <a:solidFill>
                  <a:srgbClr val="CC3399"/>
                </a:solidFill>
                <a:latin typeface="Adobe Devanagari" pitchFamily="18" charset="0"/>
                <a:cs typeface="Adobe Devanagari" pitchFamily="18" charset="0"/>
              </a:rPr>
              <a:t>1. waste minimization technique </a:t>
            </a:r>
          </a:p>
          <a:p>
            <a:r>
              <a:rPr lang="en-US" sz="2400" b="1" dirty="0">
                <a:latin typeface="Adobe Devanagari" pitchFamily="18" charset="0"/>
                <a:cs typeface="Adobe Devanagari" pitchFamily="18" charset="0"/>
              </a:rPr>
              <a:t>(generation of waste is reduced at all stages of Product manufacturing)</a:t>
            </a:r>
          </a:p>
          <a:p>
            <a:endParaRPr lang="en-US" sz="2400" b="1" dirty="0">
              <a:latin typeface="Adobe Devanagari" pitchFamily="18" charset="0"/>
              <a:cs typeface="Adobe Devanagari" pitchFamily="18" charset="0"/>
            </a:endParaRPr>
          </a:p>
          <a:p>
            <a:pPr>
              <a:buFont typeface="Wingdings" pitchFamily="2" charset="2"/>
              <a:buChar char="Ø"/>
            </a:pPr>
            <a:r>
              <a:rPr lang="en-US" sz="2400" b="1" dirty="0">
                <a:latin typeface="Adobe Devanagari" pitchFamily="18" charset="0"/>
                <a:cs typeface="Adobe Devanagari" pitchFamily="18" charset="0"/>
              </a:rPr>
              <a:t>  Inventory management</a:t>
            </a:r>
          </a:p>
          <a:p>
            <a:pPr>
              <a:buFont typeface="Wingdings" pitchFamily="2" charset="2"/>
              <a:buChar char="Ø"/>
            </a:pPr>
            <a:r>
              <a:rPr lang="en-US" sz="2400" b="1" dirty="0">
                <a:latin typeface="Adobe Devanagari" pitchFamily="18" charset="0"/>
                <a:cs typeface="Adobe Devanagari" pitchFamily="18" charset="0"/>
              </a:rPr>
              <a:t>  Production-process modification</a:t>
            </a:r>
          </a:p>
          <a:p>
            <a:pPr>
              <a:buFont typeface="Wingdings" pitchFamily="2" charset="2"/>
              <a:buChar char="Ø"/>
            </a:pPr>
            <a:r>
              <a:rPr lang="en-US" sz="2400" b="1" dirty="0">
                <a:latin typeface="Adobe Devanagari" pitchFamily="18" charset="0"/>
                <a:cs typeface="Adobe Devanagari" pitchFamily="18" charset="0"/>
              </a:rPr>
              <a:t>  Volume reduction</a:t>
            </a:r>
          </a:p>
          <a:p>
            <a:pPr>
              <a:buFont typeface="Wingdings" pitchFamily="2" charset="2"/>
              <a:buChar char="Ø"/>
            </a:pPr>
            <a:r>
              <a:rPr lang="en-US" sz="2400" b="1" dirty="0">
                <a:latin typeface="Adobe Devanagari" pitchFamily="18" charset="0"/>
                <a:cs typeface="Adobe Devanagari" pitchFamily="18" charset="0"/>
              </a:rPr>
              <a:t>  Recovery and reuse</a:t>
            </a:r>
          </a:p>
          <a:p>
            <a:endParaRPr lang="en-US" sz="2400" b="1" dirty="0">
              <a:latin typeface="Adobe Devanagari" pitchFamily="18" charset="0"/>
              <a:cs typeface="Adobe Devanagari" pitchFamily="18" charset="0"/>
            </a:endParaRPr>
          </a:p>
        </p:txBody>
      </p:sp>
      <p:sp>
        <p:nvSpPr>
          <p:cNvPr id="12293" name="TextBox 12"/>
          <p:cNvSpPr txBox="1">
            <a:spLocks noChangeArrowheads="1"/>
          </p:cNvSpPr>
          <p:nvPr/>
        </p:nvSpPr>
        <p:spPr bwMode="auto">
          <a:xfrm>
            <a:off x="6182268" y="3254376"/>
            <a:ext cx="5878222" cy="3046988"/>
          </a:xfrm>
          <a:prstGeom prst="rect">
            <a:avLst/>
          </a:prstGeom>
          <a:noFill/>
          <a:ln w="9525">
            <a:noFill/>
            <a:miter lim="800000"/>
            <a:headEnd/>
            <a:tailEnd/>
          </a:ln>
        </p:spPr>
        <p:txBody>
          <a:bodyPr>
            <a:spAutoFit/>
          </a:bodyPr>
          <a:lstStyle/>
          <a:p>
            <a:pPr algn="ctr"/>
            <a:r>
              <a:rPr lang="en-US" sz="2400" b="1" dirty="0">
                <a:solidFill>
                  <a:srgbClr val="CC3399"/>
                </a:solidFill>
                <a:latin typeface="Adobe Devanagari" pitchFamily="18" charset="0"/>
                <a:cs typeface="Adobe Devanagari" pitchFamily="18" charset="0"/>
              </a:rPr>
              <a:t>2. sustainable product design</a:t>
            </a:r>
          </a:p>
          <a:p>
            <a:r>
              <a:rPr lang="en-US" sz="2400" b="1" dirty="0">
                <a:latin typeface="Adobe Devanagari" pitchFamily="18" charset="0"/>
                <a:cs typeface="Adobe Devanagari" pitchFamily="18" charset="0"/>
              </a:rPr>
              <a:t>(waste generation is minimized while planning and designing a product)</a:t>
            </a:r>
          </a:p>
          <a:p>
            <a:endParaRPr lang="en-US" sz="2400" b="1" dirty="0">
              <a:latin typeface="Adobe Devanagari" pitchFamily="18" charset="0"/>
              <a:cs typeface="Adobe Devanagari" pitchFamily="18" charset="0"/>
            </a:endParaRPr>
          </a:p>
          <a:p>
            <a:pPr>
              <a:buFont typeface="Wingdings" pitchFamily="2" charset="2"/>
              <a:buChar char="Ø"/>
            </a:pPr>
            <a:r>
              <a:rPr lang="en-US" sz="2400" b="1" dirty="0">
                <a:latin typeface="Adobe Devanagari" pitchFamily="18" charset="0"/>
                <a:cs typeface="Adobe Devanagari" pitchFamily="18" charset="0"/>
              </a:rPr>
              <a:t> Design product with lesser hazards</a:t>
            </a:r>
          </a:p>
          <a:p>
            <a:pPr>
              <a:buFont typeface="Wingdings" pitchFamily="2" charset="2"/>
              <a:buChar char="Ø"/>
            </a:pPr>
            <a:r>
              <a:rPr lang="en-US" sz="2400" b="1" dirty="0">
                <a:latin typeface="Adobe Devanagari" pitchFamily="18" charset="0"/>
                <a:cs typeface="Adobe Devanagari" pitchFamily="18" charset="0"/>
              </a:rPr>
              <a:t> Use of renewable materials and  energy</a:t>
            </a:r>
          </a:p>
          <a:p>
            <a:pPr>
              <a:buFont typeface="Wingdings" pitchFamily="2" charset="2"/>
              <a:buChar char="Ø"/>
            </a:pPr>
            <a:r>
              <a:rPr lang="en-US" sz="2400" b="1" dirty="0">
                <a:latin typeface="Adobe Devanagari" pitchFamily="18" charset="0"/>
                <a:cs typeface="Adobe Devanagari" pitchFamily="18" charset="0"/>
              </a:rPr>
              <a:t> Conservation of non-renewable materials  </a:t>
            </a:r>
            <a:br>
              <a:rPr lang="en-US" sz="2400" b="1" dirty="0">
                <a:latin typeface="Adobe Devanagari" pitchFamily="18" charset="0"/>
                <a:cs typeface="Adobe Devanagari" pitchFamily="18" charset="0"/>
              </a:rPr>
            </a:br>
            <a:r>
              <a:rPr lang="en-US" sz="2400" b="1" dirty="0">
                <a:latin typeface="Adobe Devanagari" pitchFamily="18" charset="0"/>
                <a:cs typeface="Adobe Devanagari" pitchFamily="18" charset="0"/>
              </a:rPr>
              <a:t>     with reusability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6919" y="1041023"/>
            <a:ext cx="11414919" cy="5816977"/>
          </a:xfrm>
          <a:prstGeom prst="rect">
            <a:avLst/>
          </a:prstGeom>
          <a:noFill/>
        </p:spPr>
        <p:txBody>
          <a:bodyPr wrap="square">
            <a:spAutoFit/>
          </a:bodyPr>
          <a:lstStyle/>
          <a:p>
            <a:pPr marL="514350" indent="-514350" fontAlgn="auto">
              <a:spcBef>
                <a:spcPts val="0"/>
              </a:spcBef>
              <a:spcAft>
                <a:spcPts val="0"/>
              </a:spcAft>
              <a:buFontTx/>
              <a:buAutoNum type="romanUcPeriod"/>
              <a:defRPr/>
            </a:pPr>
            <a:r>
              <a:rPr lang="en-US" sz="2800" b="1" dirty="0">
                <a:solidFill>
                  <a:srgbClr val="C00000"/>
                </a:solidFill>
                <a:latin typeface="Times New Roman" pitchFamily="18" charset="0"/>
                <a:cs typeface="Times New Roman" pitchFamily="18" charset="0"/>
              </a:rPr>
              <a:t>Inventory management – Ensures the needed quantity of </a:t>
            </a:r>
            <a:r>
              <a:rPr lang="en-US" sz="2800" b="1" dirty="0" smtClean="0">
                <a:solidFill>
                  <a:srgbClr val="C00000"/>
                </a:solidFill>
                <a:latin typeface="Times New Roman" pitchFamily="18" charset="0"/>
                <a:cs typeface="Times New Roman" pitchFamily="18" charset="0"/>
              </a:rPr>
              <a:t>materials are </a:t>
            </a:r>
            <a:r>
              <a:rPr lang="en-US" sz="2800" b="1" dirty="0">
                <a:solidFill>
                  <a:srgbClr val="C00000"/>
                </a:solidFill>
                <a:latin typeface="Times New Roman" pitchFamily="18" charset="0"/>
                <a:cs typeface="Times New Roman" pitchFamily="18" charset="0"/>
              </a:rPr>
              <a:t>used</a:t>
            </a:r>
          </a:p>
          <a:p>
            <a:pPr marL="693738" lvl="1" indent="-354013" fontAlgn="auto">
              <a:spcBef>
                <a:spcPts val="0"/>
              </a:spcBef>
              <a:spcAft>
                <a:spcPts val="0"/>
              </a:spcAft>
              <a:buFont typeface="Wingdings" pitchFamily="2" charset="2"/>
              <a:buChar char="Ø"/>
              <a:defRPr/>
            </a:pPr>
            <a:r>
              <a:rPr lang="en-US" sz="2400" dirty="0">
                <a:latin typeface="Times New Roman" pitchFamily="18" charset="0"/>
                <a:cs typeface="Times New Roman" pitchFamily="18" charset="0"/>
              </a:rPr>
              <a:t>management of raw material consumption during manufacturing process</a:t>
            </a:r>
          </a:p>
          <a:p>
            <a:pPr marL="739775" lvl="1" indent="-400050" fontAlgn="auto">
              <a:spcBef>
                <a:spcPts val="0"/>
              </a:spcBef>
              <a:spcAft>
                <a:spcPts val="0"/>
              </a:spcAft>
              <a:buFont typeface="Wingdings" pitchFamily="2" charset="2"/>
              <a:buChar char="Ø"/>
              <a:defRPr/>
            </a:pPr>
            <a:r>
              <a:rPr lang="en-US" sz="2400" dirty="0">
                <a:latin typeface="Times New Roman" pitchFamily="18" charset="0"/>
                <a:cs typeface="Times New Roman" pitchFamily="18" charset="0"/>
              </a:rPr>
              <a:t>reduce the use of hazardous material and excessive use of raw material</a:t>
            </a:r>
          </a:p>
          <a:p>
            <a:pPr marL="635000" indent="-400050" fontAlgn="auto">
              <a:spcBef>
                <a:spcPts val="0"/>
              </a:spcBef>
              <a:spcAft>
                <a:spcPts val="0"/>
              </a:spcAft>
              <a:buSzPct val="68000"/>
              <a:defRPr/>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	  1. </a:t>
            </a:r>
            <a:r>
              <a:rPr lang="en-US" sz="2400" b="1" dirty="0">
                <a:latin typeface="Times New Roman" pitchFamily="18" charset="0"/>
                <a:cs typeface="Times New Roman" pitchFamily="18" charset="0"/>
              </a:rPr>
              <a:t>Establishing material purchase review and control procedures</a:t>
            </a:r>
          </a:p>
          <a:p>
            <a:pPr marL="1196975" lvl="2" indent="-282575"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 review all the material needed for making product</a:t>
            </a:r>
          </a:p>
          <a:p>
            <a:pPr lvl="2"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   prior to purchase all the raw materials are scrutinized </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find the presence of any hazardous substance</a:t>
            </a:r>
          </a:p>
          <a:p>
            <a:pPr fontAlgn="auto">
              <a:spcBef>
                <a:spcPts val="0"/>
              </a:spcBef>
              <a:spcAft>
                <a:spcPts val="0"/>
              </a:spcAft>
              <a:defRPr/>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2. Inventory tracking system    </a:t>
            </a:r>
          </a:p>
          <a:p>
            <a:pPr lvl="2"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   strict monitoring has to be done to ensure that only the </a:t>
            </a:r>
            <a:r>
              <a:rPr lang="en-US" sz="2400" dirty="0" smtClean="0">
                <a:latin typeface="Times New Roman" pitchFamily="18" charset="0"/>
                <a:cs typeface="Times New Roman" pitchFamily="18" charset="0"/>
              </a:rPr>
              <a:t>needed  quantity </a:t>
            </a:r>
            <a:r>
              <a:rPr lang="en-US" sz="2400" dirty="0">
                <a:latin typeface="Times New Roman" pitchFamily="18" charset="0"/>
                <a:cs typeface="Times New Roman" pitchFamily="18" charset="0"/>
              </a:rPr>
              <a:t>of a material is consumed.</a:t>
            </a:r>
          </a:p>
          <a:p>
            <a:pPr fontAlgn="auto">
              <a:spcBef>
                <a:spcPts val="0"/>
              </a:spcBef>
              <a:spcAft>
                <a:spcPts val="0"/>
              </a:spcAft>
              <a:defRPr/>
            </a:pPr>
            <a:r>
              <a:rPr lang="en-US" sz="2800" b="1" dirty="0">
                <a:solidFill>
                  <a:srgbClr val="C00000"/>
                </a:solidFill>
                <a:latin typeface="Times New Roman" pitchFamily="18" charset="0"/>
                <a:cs typeface="Times New Roman" pitchFamily="18" charset="0"/>
              </a:rPr>
              <a:t>II. Production-process Modification</a:t>
            </a:r>
          </a:p>
          <a:p>
            <a:pPr marL="339725" indent="58738" fontAlgn="auto">
              <a:spcBef>
                <a:spcPts val="0"/>
              </a:spcBef>
              <a:spcAft>
                <a:spcPts val="0"/>
              </a:spcAft>
              <a:buFont typeface="Wingdings" pitchFamily="2" charset="2"/>
              <a:buChar char="Ø"/>
              <a:defRPr/>
            </a:pPr>
            <a:r>
              <a:rPr lang="en-US" sz="2400" dirty="0">
                <a:latin typeface="Times New Roman" pitchFamily="18" charset="0"/>
                <a:cs typeface="Times New Roman" pitchFamily="18" charset="0"/>
              </a:rPr>
              <a:t>   modify the manufacturing process to reduce waste generation</a:t>
            </a:r>
          </a:p>
          <a:p>
            <a:pPr fontAlgn="auto">
              <a:spcBef>
                <a:spcPts val="0"/>
              </a:spcBef>
              <a:spcAft>
                <a:spcPts val="0"/>
              </a:spcAft>
              <a:tabLst>
                <a:tab pos="633413" algn="l"/>
              </a:tabLst>
              <a:defRPr/>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1. </a:t>
            </a:r>
            <a:r>
              <a:rPr lang="en-US" sz="2400" b="1" dirty="0">
                <a:latin typeface="Times New Roman" pitchFamily="18" charset="0"/>
                <a:cs typeface="Times New Roman" pitchFamily="18" charset="0"/>
              </a:rPr>
              <a:t>raw material </a:t>
            </a:r>
            <a:r>
              <a:rPr lang="en-US" sz="2400" b="1" dirty="0" smtClean="0">
                <a:latin typeface="Times New Roman" pitchFamily="18" charset="0"/>
                <a:cs typeface="Times New Roman" pitchFamily="18" charset="0"/>
              </a:rPr>
              <a:t>change - </a:t>
            </a:r>
            <a:r>
              <a:rPr lang="en-US" sz="2400" dirty="0" smtClean="0">
                <a:latin typeface="Times New Roman" pitchFamily="18" charset="0"/>
                <a:cs typeface="Times New Roman" pitchFamily="18" charset="0"/>
              </a:rPr>
              <a:t>replace </a:t>
            </a:r>
            <a:r>
              <a:rPr lang="en-US" sz="2400" dirty="0">
                <a:latin typeface="Times New Roman" pitchFamily="18" charset="0"/>
                <a:cs typeface="Times New Roman" pitchFamily="18" charset="0"/>
              </a:rPr>
              <a:t>hazardous material with less or non-hazardous </a:t>
            </a:r>
            <a:r>
              <a:rPr lang="en-US" sz="2400" dirty="0" smtClean="0">
                <a:latin typeface="Times New Roman" pitchFamily="18" charset="0"/>
                <a:cs typeface="Times New Roman" pitchFamily="18" charset="0"/>
              </a:rPr>
              <a:t>material</a:t>
            </a:r>
            <a:endParaRPr lang="en-US" sz="2400" dirty="0">
              <a:latin typeface="Times New Roman" pitchFamily="18" charset="0"/>
              <a:cs typeface="Times New Roman" pitchFamily="18" charset="0"/>
            </a:endParaRPr>
          </a:p>
        </p:txBody>
      </p:sp>
      <p:sp>
        <p:nvSpPr>
          <p:cNvPr id="4" name="Rectangle 3"/>
          <p:cNvSpPr/>
          <p:nvPr/>
        </p:nvSpPr>
        <p:spPr>
          <a:xfrm>
            <a:off x="1813719" y="304800"/>
            <a:ext cx="9220200" cy="707886"/>
          </a:xfrm>
          <a:prstGeom prst="rect">
            <a:avLst/>
          </a:prstGeom>
        </p:spPr>
        <p:txBody>
          <a:bodyPr wrap="square">
            <a:spAutoFit/>
          </a:bodyPr>
          <a:lstStyle/>
          <a:p>
            <a:pPr algn="ctr"/>
            <a:r>
              <a:rPr lang="en-US" sz="4000" b="1" dirty="0" smtClean="0">
                <a:solidFill>
                  <a:srgbClr val="CC3399"/>
                </a:solidFill>
                <a:latin typeface="Adobe Devanagari" pitchFamily="18" charset="0"/>
                <a:cs typeface="Adobe Devanagari" pitchFamily="18" charset="0"/>
              </a:rPr>
              <a:t>1. </a:t>
            </a:r>
            <a:r>
              <a:rPr lang="en-US" sz="4000" b="1" dirty="0" smtClean="0">
                <a:solidFill>
                  <a:srgbClr val="CC3399"/>
                </a:solidFill>
                <a:latin typeface="Adobe Devanagari" pitchFamily="18" charset="0"/>
                <a:cs typeface="Adobe Devanagari" pitchFamily="18" charset="0"/>
              </a:rPr>
              <a:t>Waste </a:t>
            </a:r>
            <a:r>
              <a:rPr lang="en-US" sz="4000" b="1" dirty="0" smtClean="0">
                <a:solidFill>
                  <a:srgbClr val="CC3399"/>
                </a:solidFill>
                <a:latin typeface="Adobe Devanagari" pitchFamily="18" charset="0"/>
                <a:cs typeface="Adobe Devanagari" pitchFamily="18" charset="0"/>
              </a:rPr>
              <a:t>minimization technique </a:t>
            </a:r>
            <a:endParaRPr lang="en-US" sz="4000" b="1" dirty="0">
              <a:solidFill>
                <a:srgbClr val="CC3399"/>
              </a:solidFill>
              <a:latin typeface="Adobe Devanagari" pitchFamily="18" charset="0"/>
              <a:cs typeface="Adobe Devanagari"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319" y="381001"/>
            <a:ext cx="11262519" cy="6124754"/>
          </a:xfrm>
          <a:prstGeom prst="rect">
            <a:avLst/>
          </a:prstGeom>
        </p:spPr>
        <p:txBody>
          <a:bodyPr wrap="square">
            <a:spAutoFit/>
          </a:bodyPr>
          <a:lstStyle/>
          <a:p>
            <a:pPr fontAlgn="auto">
              <a:spcBef>
                <a:spcPts val="0"/>
              </a:spcBef>
              <a:spcAft>
                <a:spcPts val="0"/>
              </a:spcAft>
              <a:defRPr/>
            </a:pPr>
            <a:r>
              <a:rPr lang="en-US" sz="2400" b="1" dirty="0" smtClean="0">
                <a:latin typeface="Times New Roman" pitchFamily="18" charset="0"/>
                <a:cs typeface="Times New Roman" pitchFamily="18" charset="0"/>
              </a:rPr>
              <a:t> 2. Process-equipment Modification - </a:t>
            </a:r>
            <a:r>
              <a:rPr lang="en-US" sz="2400" dirty="0" smtClean="0">
                <a:latin typeface="Times New Roman" pitchFamily="18" charset="0"/>
                <a:cs typeface="Times New Roman" pitchFamily="18" charset="0"/>
              </a:rPr>
              <a:t>installing new or updated instruments for the efficient use of raw materials  to reduce waste generation</a:t>
            </a:r>
            <a:r>
              <a:rPr lang="en-US" sz="2400" b="1" dirty="0" smtClean="0">
                <a:latin typeface="+mn-lt"/>
                <a:cs typeface="+mn-cs"/>
              </a:rPr>
              <a:t>   </a:t>
            </a:r>
          </a:p>
          <a:p>
            <a:pPr fontAlgn="auto">
              <a:spcBef>
                <a:spcPts val="0"/>
              </a:spcBef>
              <a:spcAft>
                <a:spcPts val="0"/>
              </a:spcAft>
              <a:defRPr/>
            </a:pPr>
            <a:r>
              <a:rPr lang="en-US" sz="2400" b="1" dirty="0" smtClean="0">
                <a:latin typeface="+mn-lt"/>
                <a:cs typeface="+mn-cs"/>
              </a:rPr>
              <a:t>3</a:t>
            </a:r>
            <a:r>
              <a:rPr lang="en-US" sz="2400" b="1" dirty="0">
                <a:latin typeface="+mn-lt"/>
                <a:cs typeface="+mn-cs"/>
              </a:rPr>
              <a:t>. </a:t>
            </a:r>
            <a:r>
              <a:rPr lang="en-US" sz="2400" b="1" dirty="0">
                <a:latin typeface="Times New Roman" pitchFamily="18" charset="0"/>
                <a:cs typeface="Times New Roman" pitchFamily="18" charset="0"/>
              </a:rPr>
              <a:t>Improved Operating and Maintenance Procedures</a:t>
            </a:r>
          </a:p>
          <a:p>
            <a:pPr marL="1031875" indent="339725"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follow the standard procedures for making products</a:t>
            </a:r>
          </a:p>
          <a:p>
            <a:pPr marL="1031875" lvl="1" indent="339725"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periodical maintenance of equipments</a:t>
            </a:r>
          </a:p>
          <a:p>
            <a:pPr marL="1031875" indent="339725" fontAlgn="auto">
              <a:spcBef>
                <a:spcPts val="0"/>
              </a:spcBef>
              <a:spcAft>
                <a:spcPts val="0"/>
              </a:spcAft>
              <a:buSzPct val="68000"/>
              <a:buFont typeface="Wingdings" pitchFamily="2" charset="2"/>
              <a:buChar char="v"/>
              <a:defRPr/>
            </a:pPr>
            <a:r>
              <a:rPr lang="en-US" sz="2400" dirty="0">
                <a:latin typeface="Times New Roman" pitchFamily="18" charset="0"/>
                <a:cs typeface="Times New Roman" pitchFamily="18" charset="0"/>
              </a:rPr>
              <a:t>organizing a training program to employees to explain the correct </a:t>
            </a:r>
            <a:r>
              <a:rPr lang="en-US" sz="2400" dirty="0" smtClean="0">
                <a:latin typeface="Times New Roman" pitchFamily="18" charset="0"/>
                <a:cs typeface="Times New Roman" pitchFamily="18" charset="0"/>
              </a:rPr>
              <a:t>operating </a:t>
            </a:r>
            <a:r>
              <a:rPr lang="en-US" sz="2400" dirty="0">
                <a:latin typeface="Times New Roman" pitchFamily="18" charset="0"/>
                <a:cs typeface="Times New Roman" pitchFamily="18" charset="0"/>
              </a:rPr>
              <a:t>and handling procedures, proper equipment </a:t>
            </a:r>
            <a:r>
              <a:rPr lang="en-US" sz="2400" dirty="0" smtClean="0">
                <a:latin typeface="Times New Roman" pitchFamily="18" charset="0"/>
                <a:cs typeface="Times New Roman" pitchFamily="18" charset="0"/>
              </a:rPr>
              <a:t>use, maintenance </a:t>
            </a:r>
            <a:r>
              <a:rPr lang="en-US" sz="2400" dirty="0">
                <a:latin typeface="Times New Roman" pitchFamily="18" charset="0"/>
                <a:cs typeface="Times New Roman" pitchFamily="18" charset="0"/>
              </a:rPr>
              <a:t>schedules and proper management of waste materials</a:t>
            </a:r>
          </a:p>
          <a:p>
            <a:pPr fontAlgn="auto">
              <a:spcBef>
                <a:spcPts val="0"/>
              </a:spcBef>
              <a:spcAft>
                <a:spcPts val="0"/>
              </a:spcAft>
              <a:defRPr/>
            </a:pPr>
            <a:r>
              <a:rPr lang="en-US" sz="2800" b="1" dirty="0">
                <a:solidFill>
                  <a:srgbClr val="C00000"/>
                </a:solidFill>
                <a:latin typeface="Times New Roman" pitchFamily="18" charset="0"/>
                <a:cs typeface="Times New Roman" pitchFamily="18" charset="0"/>
              </a:rPr>
              <a:t>III. Volume reduction – removing hazardous material from the non-hazardous portion of e-waste</a:t>
            </a:r>
          </a:p>
          <a:p>
            <a:pPr marL="457200" indent="280988" fontAlgn="auto">
              <a:spcBef>
                <a:spcPts val="0"/>
              </a:spcBef>
              <a:spcAft>
                <a:spcPts val="0"/>
              </a:spcAft>
              <a:buFont typeface="Wingdings" pitchFamily="2" charset="2"/>
              <a:buChar char="Ø"/>
              <a:defRPr/>
            </a:pPr>
            <a:r>
              <a:rPr lang="en-US" sz="2400" dirty="0">
                <a:solidFill>
                  <a:srgbClr val="0000FF"/>
                </a:solidFill>
                <a:latin typeface="Times New Roman" pitchFamily="18" charset="0"/>
                <a:cs typeface="Times New Roman" pitchFamily="18" charset="0"/>
              </a:rPr>
              <a:t> reduce the quantity or volume and cost of </a:t>
            </a:r>
            <a:r>
              <a:rPr lang="en-US" sz="2400" dirty="0" err="1">
                <a:solidFill>
                  <a:srgbClr val="0000FF"/>
                </a:solidFill>
                <a:latin typeface="Times New Roman" pitchFamily="18" charset="0"/>
                <a:cs typeface="Times New Roman" pitchFamily="18" charset="0"/>
              </a:rPr>
              <a:t>of</a:t>
            </a:r>
            <a:r>
              <a:rPr lang="en-US" sz="2400" dirty="0">
                <a:solidFill>
                  <a:srgbClr val="0000FF"/>
                </a:solidFill>
                <a:latin typeface="Times New Roman" pitchFamily="18" charset="0"/>
                <a:cs typeface="Times New Roman" pitchFamily="18" charset="0"/>
              </a:rPr>
              <a:t> disposing the waste </a:t>
            </a:r>
            <a:r>
              <a:rPr lang="en-US" sz="2400" dirty="0" smtClean="0">
                <a:solidFill>
                  <a:srgbClr val="0000FF"/>
                </a:solidFill>
                <a:latin typeface="Times New Roman" pitchFamily="18" charset="0"/>
                <a:cs typeface="Times New Roman" pitchFamily="18" charset="0"/>
              </a:rPr>
              <a:t>material</a:t>
            </a:r>
            <a:endParaRPr lang="en-US" sz="2400" dirty="0" smtClean="0">
              <a:latin typeface="Times New Roman" pitchFamily="18" charset="0"/>
              <a:cs typeface="Times New Roman" pitchFamily="18" charset="0"/>
            </a:endParaRPr>
          </a:p>
          <a:p>
            <a:pPr marL="457200" indent="280988" fontAlgn="auto">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different </a:t>
            </a:r>
            <a:r>
              <a:rPr lang="en-US" sz="2400" dirty="0">
                <a:latin typeface="Times New Roman" pitchFamily="18" charset="0"/>
                <a:cs typeface="Times New Roman" pitchFamily="18" charset="0"/>
              </a:rPr>
              <a:t>types of valuable metals can be separated and recovered from </a:t>
            </a:r>
            <a:r>
              <a:rPr lang="en-US" sz="2400" dirty="0" smtClean="0">
                <a:latin typeface="Times New Roman" pitchFamily="18" charset="0"/>
                <a:cs typeface="Times New Roman" pitchFamily="18" charset="0"/>
              </a:rPr>
              <a:t> e-waste widely </a:t>
            </a:r>
            <a:r>
              <a:rPr lang="en-US" sz="2400" dirty="0">
                <a:latin typeface="Times New Roman" pitchFamily="18" charset="0"/>
                <a:cs typeface="Times New Roman" pitchFamily="18" charset="0"/>
              </a:rPr>
              <a:t>used methods for concentration of e-waste include gravity </a:t>
            </a:r>
            <a:r>
              <a:rPr lang="en-US" sz="2400" dirty="0" smtClean="0">
                <a:latin typeface="Times New Roman" pitchFamily="18" charset="0"/>
                <a:cs typeface="Times New Roman" pitchFamily="18" charset="0"/>
              </a:rPr>
              <a:t>and  vacuum </a:t>
            </a:r>
            <a:r>
              <a:rPr lang="en-US" sz="2400" dirty="0">
                <a:latin typeface="Times New Roman" pitchFamily="18" charset="0"/>
                <a:cs typeface="Times New Roman" pitchFamily="18" charset="0"/>
              </a:rPr>
              <a:t>filtration, ultra filtration, reverse osmosis, freeze vaporization, etc</a:t>
            </a:r>
          </a:p>
          <a:p>
            <a:pPr marL="855663" indent="339725" fontAlgn="auto">
              <a:spcBef>
                <a:spcPts val="0"/>
              </a:spcBef>
              <a:spcAft>
                <a:spcPts val="0"/>
              </a:spcAft>
              <a:buSzPct val="68000"/>
              <a:buFont typeface="Wingdings" pitchFamily="2" charset="2"/>
              <a:buChar char="v"/>
              <a:defRPr/>
            </a:pPr>
            <a:endParaRPr lang="en-US" sz="2400" dirty="0">
              <a:latin typeface="Times New Roman" pitchFamily="18" charset="0"/>
              <a:cs typeface="Times New Roman" pitchFamily="18" charset="0"/>
            </a:endParaRPr>
          </a:p>
          <a:p>
            <a:pPr marL="855663" indent="339725" fontAlgn="auto">
              <a:spcBef>
                <a:spcPts val="0"/>
              </a:spcBef>
              <a:spcAft>
                <a:spcPts val="0"/>
              </a:spcAft>
              <a:buSzPct val="68000"/>
              <a:buFont typeface="Wingdings" pitchFamily="2" charset="2"/>
              <a:buChar char="v"/>
              <a:defRPr/>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3119" y="76201"/>
            <a:ext cx="11125200" cy="6309420"/>
          </a:xfrm>
          <a:prstGeom prst="rect">
            <a:avLst/>
          </a:prstGeom>
          <a:noFill/>
        </p:spPr>
        <p:txBody>
          <a:bodyPr wrap="square">
            <a:spAutoFit/>
          </a:bodyPr>
          <a:lstStyle/>
          <a:p>
            <a:pPr fontAlgn="auto">
              <a:spcBef>
                <a:spcPts val="0"/>
              </a:spcBef>
              <a:spcAft>
                <a:spcPts val="0"/>
              </a:spcAft>
              <a:defRPr/>
            </a:pPr>
            <a:endParaRPr lang="en-US" dirty="0">
              <a:latin typeface="Times New Roman" pitchFamily="18" charset="0"/>
              <a:cs typeface="Times New Roman" pitchFamily="18" charset="0"/>
            </a:endParaRPr>
          </a:p>
          <a:p>
            <a:pPr algn="just" fontAlgn="auto">
              <a:spcBef>
                <a:spcPts val="0"/>
              </a:spcBef>
              <a:spcAft>
                <a:spcPts val="0"/>
              </a:spcAft>
              <a:defRPr/>
            </a:pPr>
            <a:r>
              <a:rPr lang="en-US" sz="2800" b="1" dirty="0">
                <a:solidFill>
                  <a:srgbClr val="C00000"/>
                </a:solidFill>
                <a:latin typeface="Times New Roman" pitchFamily="18" charset="0"/>
                <a:cs typeface="Times New Roman" pitchFamily="18" charset="0"/>
              </a:rPr>
              <a:t>IV. Recovery and Reuse</a:t>
            </a:r>
          </a:p>
          <a:p>
            <a:pPr algn="just" fontAlgn="auto">
              <a:spcBef>
                <a:spcPts val="0"/>
              </a:spcBef>
              <a:spcAft>
                <a:spcPts val="0"/>
              </a:spcAft>
              <a:defRPr/>
            </a:pPr>
            <a:endParaRPr lang="en-US" sz="2800" b="1" dirty="0">
              <a:solidFill>
                <a:srgbClr val="C00000"/>
              </a:solidFill>
              <a:latin typeface="Times New Roman" pitchFamily="18" charset="0"/>
              <a:cs typeface="Times New Roman" pitchFamily="18" charset="0"/>
            </a:endParaRPr>
          </a:p>
          <a:p>
            <a:pPr algn="just" fontAlgn="auto">
              <a:spcBef>
                <a:spcPts val="0"/>
              </a:spcBef>
              <a:spcAft>
                <a:spcPts val="0"/>
              </a:spcAft>
              <a:buFont typeface="Wingdings" pitchFamily="2" charset="2"/>
              <a:buChar char="Ø"/>
              <a:defRPr/>
            </a:pPr>
            <a:r>
              <a:rPr lang="en-US" sz="2400" dirty="0">
                <a:latin typeface="Times New Roman" pitchFamily="18" charset="0"/>
                <a:cs typeface="Times New Roman" pitchFamily="18" charset="0"/>
              </a:rPr>
              <a:t>  valuable materials are recovered from waste and reused for making secondary </a:t>
            </a:r>
            <a:r>
              <a:rPr lang="en-US" sz="2400" dirty="0" smtClean="0">
                <a:latin typeface="Times New Roman" pitchFamily="18" charset="0"/>
                <a:cs typeface="Times New Roman" pitchFamily="18" charset="0"/>
              </a:rPr>
              <a:t>products </a:t>
            </a:r>
            <a:r>
              <a:rPr lang="en-US" sz="2400" dirty="0">
                <a:latin typeface="Times New Roman" pitchFamily="18" charset="0"/>
                <a:cs typeface="Times New Roman" pitchFamily="18" charset="0"/>
              </a:rPr>
              <a:t>this method reduces the raw material cost</a:t>
            </a:r>
          </a:p>
          <a:p>
            <a:pPr algn="just" fontAlgn="auto">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recovery process may be done either from an onsite or offsite recovery facility </a:t>
            </a:r>
            <a:r>
              <a:rPr lang="en-US" sz="2400" dirty="0" smtClean="0">
                <a:latin typeface="Times New Roman" pitchFamily="18" charset="0"/>
                <a:cs typeface="Times New Roman" pitchFamily="18" charset="0"/>
              </a:rPr>
              <a:t>through </a:t>
            </a:r>
            <a:r>
              <a:rPr lang="en-US" sz="2400" dirty="0">
                <a:latin typeface="Times New Roman" pitchFamily="18" charset="0"/>
                <a:cs typeface="Times New Roman" pitchFamily="18" charset="0"/>
              </a:rPr>
              <a:t>inter-industry exchange</a:t>
            </a:r>
          </a:p>
          <a:p>
            <a:pPr algn="just" fontAlgn="auto">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methods include reverse osmosis, electrolysis, condensation, electrolytic recovery, </a:t>
            </a:r>
            <a:r>
              <a:rPr lang="en-US" sz="2400" dirty="0" smtClean="0">
                <a:latin typeface="Times New Roman" pitchFamily="18" charset="0"/>
                <a:cs typeface="Times New Roman" pitchFamily="18" charset="0"/>
              </a:rPr>
              <a:t> filtration</a:t>
            </a:r>
            <a:r>
              <a:rPr lang="en-US" sz="2400" dirty="0">
                <a:latin typeface="Times New Roman" pitchFamily="18" charset="0"/>
                <a:cs typeface="Times New Roman" pitchFamily="18" charset="0"/>
              </a:rPr>
              <a:t>, centrifugation</a:t>
            </a:r>
          </a:p>
          <a:p>
            <a:pPr algn="ctr" fontAlgn="auto">
              <a:lnSpc>
                <a:spcPct val="150000"/>
              </a:lnSpc>
              <a:spcBef>
                <a:spcPts val="0"/>
              </a:spcBef>
              <a:spcAft>
                <a:spcPts val="0"/>
              </a:spcAft>
              <a:defRPr/>
            </a:pPr>
            <a:r>
              <a:rPr lang="en-US" sz="3600" b="1" dirty="0" smtClean="0">
                <a:solidFill>
                  <a:srgbClr val="7030A0"/>
                </a:solidFill>
                <a:latin typeface="Times New Roman" pitchFamily="18" charset="0"/>
                <a:cs typeface="Times New Roman" pitchFamily="18" charset="0"/>
              </a:rPr>
              <a:t>2</a:t>
            </a:r>
            <a:r>
              <a:rPr lang="en-US" sz="3600" b="1" dirty="0">
                <a:solidFill>
                  <a:srgbClr val="7030A0"/>
                </a:solidFill>
                <a:latin typeface="Times New Roman" pitchFamily="18" charset="0"/>
                <a:cs typeface="Times New Roman" pitchFamily="18" charset="0"/>
              </a:rPr>
              <a:t>. </a:t>
            </a:r>
            <a:r>
              <a:rPr lang="en-US" sz="3600" b="1" dirty="0">
                <a:solidFill>
                  <a:srgbClr val="7030A0"/>
                </a:solidFill>
                <a:latin typeface="Times New Roman" pitchFamily="18" charset="0"/>
                <a:cs typeface="Times New Roman" pitchFamily="18" charset="0"/>
              </a:rPr>
              <a:t>Sustainable Product Design</a:t>
            </a:r>
          </a:p>
          <a:p>
            <a:pPr fontAlgn="auto">
              <a:lnSpc>
                <a:spcPct val="150000"/>
              </a:lnSpc>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Efforts </a:t>
            </a:r>
            <a:r>
              <a:rPr lang="en-US" sz="2400" dirty="0">
                <a:latin typeface="Times New Roman" pitchFamily="18" charset="0"/>
                <a:cs typeface="Times New Roman" pitchFamily="18" charset="0"/>
              </a:rPr>
              <a:t>should be made to </a:t>
            </a:r>
            <a:r>
              <a:rPr lang="en-US" sz="2400" dirty="0">
                <a:solidFill>
                  <a:srgbClr val="FF0000"/>
                </a:solidFill>
                <a:latin typeface="Times New Roman" pitchFamily="18" charset="0"/>
                <a:cs typeface="Times New Roman" pitchFamily="18" charset="0"/>
              </a:rPr>
              <a:t>design a product with less amount of hazardous material</a:t>
            </a:r>
          </a:p>
          <a:p>
            <a:pPr fontAlgn="auto">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maximum </a:t>
            </a:r>
            <a:r>
              <a:rPr lang="en-US" sz="2400" dirty="0">
                <a:solidFill>
                  <a:srgbClr val="FF0000"/>
                </a:solidFill>
                <a:latin typeface="Times New Roman" pitchFamily="18" charset="0"/>
                <a:cs typeface="Times New Roman" pitchFamily="18" charset="0"/>
              </a:rPr>
              <a:t>use of renewable materials and energy</a:t>
            </a:r>
          </a:p>
          <a:p>
            <a:pPr fontAlgn="auto">
              <a:lnSpc>
                <a:spcPct val="150000"/>
              </a:lnSpc>
              <a:spcBef>
                <a:spcPts val="0"/>
              </a:spcBef>
              <a:spcAft>
                <a:spcPts val="0"/>
              </a:spcAft>
              <a:buFont typeface="Wingdings" pitchFamily="2" charset="2"/>
              <a:buChar char="Ø"/>
              <a:defRPr/>
            </a:pPr>
            <a:r>
              <a:rPr lang="en-US" sz="2400" dirty="0" smtClean="0">
                <a:latin typeface="Times New Roman" pitchFamily="18" charset="0"/>
                <a:cs typeface="Times New Roman" pitchFamily="18" charset="0"/>
              </a:rPr>
              <a:t>manufacturers </a:t>
            </a:r>
            <a:r>
              <a:rPr lang="en-US" sz="2400" dirty="0">
                <a:latin typeface="Times New Roman" pitchFamily="18" charset="0"/>
                <a:cs typeface="Times New Roman" pitchFamily="18" charset="0"/>
              </a:rPr>
              <a:t>should ensure that the products made with non-renewable materials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built for </a:t>
            </a:r>
            <a:r>
              <a:rPr lang="en-US" sz="2400" dirty="0">
                <a:solidFill>
                  <a:srgbClr val="FF0000"/>
                </a:solidFill>
                <a:latin typeface="Times New Roman" pitchFamily="18" charset="0"/>
                <a:cs typeface="Times New Roman" pitchFamily="18" charset="0"/>
              </a:rPr>
              <a:t>reuse, repair and recyclability.</a:t>
            </a:r>
            <a:endParaRPr lang="en-US" sz="24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051718" y="274638"/>
            <a:ext cx="11110119" cy="1401762"/>
          </a:xfrm>
        </p:spPr>
        <p:txBody>
          <a:bodyPr/>
          <a:lstStyle/>
          <a:p>
            <a:pPr algn="l"/>
            <a:r>
              <a:rPr lang="en-US" sz="2400" b="1" dirty="0" smtClean="0">
                <a:latin typeface="Adobe Devanagari" pitchFamily="18" charset="0"/>
                <a:cs typeface="Adobe Devanagari" pitchFamily="18" charset="0"/>
              </a:rPr>
              <a:t>Electronic waste contains a various type of metals and materials which can be recycled. Taking TV (CRT) for example, it contains copper, iron, glass and plastic in its body, and over 75% of the body can be recovered to be used as raw materials.</a:t>
            </a:r>
          </a:p>
        </p:txBody>
      </p:sp>
      <p:sp>
        <p:nvSpPr>
          <p:cNvPr id="16387" name="AutoShape 2" descr="E-Waste is a resource ! | Household E-Waste"/>
          <p:cNvSpPr>
            <a:spLocks noChangeAspect="1" noChangeArrowheads="1"/>
          </p:cNvSpPr>
          <p:nvPr/>
        </p:nvSpPr>
        <p:spPr bwMode="auto">
          <a:xfrm>
            <a:off x="206920" y="-144463"/>
            <a:ext cx="405395" cy="304801"/>
          </a:xfrm>
          <a:prstGeom prst="rect">
            <a:avLst/>
          </a:prstGeom>
          <a:noFill/>
          <a:ln w="9525">
            <a:noFill/>
            <a:miter lim="800000"/>
            <a:headEnd/>
            <a:tailEnd/>
          </a:ln>
        </p:spPr>
        <p:txBody>
          <a:bodyPr/>
          <a:lstStyle/>
          <a:p>
            <a:endParaRPr lang="en-US">
              <a:latin typeface="Calibri" pitchFamily="34" charset="0"/>
            </a:endParaRPr>
          </a:p>
        </p:txBody>
      </p:sp>
      <p:sp>
        <p:nvSpPr>
          <p:cNvPr id="16388" name="AutoShape 4" descr="E-Waste is a resource ! | Household E-Waste"/>
          <p:cNvSpPr>
            <a:spLocks noChangeAspect="1" noChangeArrowheads="1"/>
          </p:cNvSpPr>
          <p:nvPr/>
        </p:nvSpPr>
        <p:spPr bwMode="auto">
          <a:xfrm>
            <a:off x="206920" y="-144463"/>
            <a:ext cx="405395" cy="304801"/>
          </a:xfrm>
          <a:prstGeom prst="rect">
            <a:avLst/>
          </a:prstGeom>
          <a:noFill/>
          <a:ln w="9525">
            <a:noFill/>
            <a:miter lim="800000"/>
            <a:headEnd/>
            <a:tailEnd/>
          </a:ln>
        </p:spPr>
        <p:txBody>
          <a:bodyPr/>
          <a:lstStyle/>
          <a:p>
            <a:endParaRPr lang="en-US">
              <a:latin typeface="Calibri" pitchFamily="34" charset="0"/>
            </a:endParaRPr>
          </a:p>
        </p:txBody>
      </p:sp>
      <p:pic>
        <p:nvPicPr>
          <p:cNvPr id="16389" name="Picture 7"/>
          <p:cNvPicPr>
            <a:picLocks noChangeAspect="1" noChangeArrowheads="1"/>
          </p:cNvPicPr>
          <p:nvPr/>
        </p:nvPicPr>
        <p:blipFill>
          <a:blip r:embed="rId2"/>
          <a:srcRect/>
          <a:stretch>
            <a:fillRect/>
          </a:stretch>
        </p:blipFill>
        <p:spPr bwMode="auto">
          <a:xfrm>
            <a:off x="405395" y="1676400"/>
            <a:ext cx="11756443"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23119" y="0"/>
            <a:ext cx="10945812" cy="1143000"/>
          </a:xfrm>
        </p:spPr>
        <p:txBody>
          <a:bodyPr/>
          <a:lstStyle/>
          <a:p>
            <a:pPr algn="ctr"/>
            <a:r>
              <a:rPr lang="en-US" dirty="0" smtClean="0"/>
              <a:t>Steps in E- </a:t>
            </a:r>
            <a:r>
              <a:rPr lang="en-US" dirty="0" smtClean="0"/>
              <a:t>waste Management</a:t>
            </a:r>
          </a:p>
        </p:txBody>
      </p:sp>
      <p:sp>
        <p:nvSpPr>
          <p:cNvPr id="3" name="Content Placeholder 2"/>
          <p:cNvSpPr>
            <a:spLocks noGrp="1"/>
          </p:cNvSpPr>
          <p:nvPr>
            <p:ph idx="1"/>
          </p:nvPr>
        </p:nvSpPr>
        <p:spPr>
          <a:xfrm>
            <a:off x="899319" y="1371600"/>
            <a:ext cx="10945654" cy="4495800"/>
          </a:xfrm>
        </p:spPr>
        <p:txBody>
          <a:bodyPr rtlCol="0">
            <a:normAutofit/>
          </a:bodyPr>
          <a:lstStyle/>
          <a:p>
            <a:pPr fontAlgn="auto">
              <a:spcAft>
                <a:spcPts val="0"/>
              </a:spcAft>
              <a:buFont typeface="Arial" pitchFamily="34" charset="0"/>
              <a:buNone/>
              <a:defRPr/>
            </a:pPr>
            <a:r>
              <a:rPr lang="en-US" sz="2400" b="1" dirty="0" smtClean="0">
                <a:latin typeface="Adobe Devanagari" pitchFamily="18" charset="0"/>
                <a:cs typeface="Adobe Devanagari" pitchFamily="18" charset="0"/>
              </a:rPr>
              <a:t>E-Waste management includes </a:t>
            </a:r>
            <a:r>
              <a:rPr lang="en-US" sz="2400" b="1" dirty="0" smtClean="0">
                <a:latin typeface="Adobe Devanagari" pitchFamily="18" charset="0"/>
                <a:cs typeface="Adobe Devanagari" pitchFamily="18" charset="0"/>
              </a:rPr>
              <a:t> the </a:t>
            </a:r>
            <a:r>
              <a:rPr lang="en-US" sz="2400" b="1" dirty="0" smtClean="0">
                <a:latin typeface="Adobe Devanagari" pitchFamily="18" charset="0"/>
                <a:cs typeface="Adobe Devanagari" pitchFamily="18" charset="0"/>
              </a:rPr>
              <a:t>following activities</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Collection of E -Waste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Transportation of E -Waste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Sorting of E – 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Processing of E – 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Repairing of E – 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Dismantling</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Recycling</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Component recovery of E-waste</a:t>
            </a:r>
          </a:p>
          <a:p>
            <a:pPr marL="854075" indent="-168275" fontAlgn="auto">
              <a:spcAft>
                <a:spcPts val="0"/>
              </a:spcAft>
              <a:buFont typeface="Arial" pitchFamily="34" charset="0"/>
              <a:buChar char="•"/>
              <a:defRPr/>
            </a:pPr>
            <a:r>
              <a:rPr lang="en-US" sz="2400" b="1" dirty="0" smtClean="0">
                <a:latin typeface="Adobe Devanagari" pitchFamily="18" charset="0"/>
                <a:cs typeface="Adobe Devanagari" pitchFamily="18" charset="0"/>
              </a:rPr>
              <a:t>Residual disposal of E-waste</a:t>
            </a:r>
            <a:endParaRPr lang="en-US" sz="2400" b="1" dirty="0">
              <a:latin typeface="Adobe Devanagari" pitchFamily="18" charset="0"/>
              <a:cs typeface="Adobe Devanagari" pitchFamily="18" charset="0"/>
            </a:endParaRPr>
          </a:p>
        </p:txBody>
      </p:sp>
      <p:pic>
        <p:nvPicPr>
          <p:cNvPr id="17412" name="Picture 4"/>
          <p:cNvPicPr>
            <a:picLocks noChangeAspect="1" noChangeArrowheads="1"/>
          </p:cNvPicPr>
          <p:nvPr/>
        </p:nvPicPr>
        <p:blipFill>
          <a:blip r:embed="rId2"/>
          <a:srcRect/>
          <a:stretch>
            <a:fillRect/>
          </a:stretch>
        </p:blipFill>
        <p:spPr bwMode="auto">
          <a:xfrm>
            <a:off x="7425824" y="1393826"/>
            <a:ext cx="4598695" cy="45497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sp>
        <p:nvSpPr>
          <p:cNvPr id="18435" name="Content Placeholder 2"/>
          <p:cNvSpPr>
            <a:spLocks noGrp="1"/>
          </p:cNvSpPr>
          <p:nvPr>
            <p:ph idx="1"/>
          </p:nvPr>
        </p:nvSpPr>
        <p:spPr/>
        <p:txBody>
          <a:bodyPr/>
          <a:lstStyle/>
          <a:p>
            <a:endParaRPr lang="en-US" smtClean="0"/>
          </a:p>
        </p:txBody>
      </p:sp>
      <p:pic>
        <p:nvPicPr>
          <p:cNvPr id="18436" name="Picture 2"/>
          <p:cNvPicPr>
            <a:picLocks noChangeAspect="1" noChangeArrowheads="1"/>
          </p:cNvPicPr>
          <p:nvPr/>
        </p:nvPicPr>
        <p:blipFill>
          <a:blip r:embed="rId2"/>
          <a:srcRect/>
          <a:stretch>
            <a:fillRect/>
          </a:stretch>
        </p:blipFill>
        <p:spPr bwMode="auto">
          <a:xfrm>
            <a:off x="1" y="0"/>
            <a:ext cx="12161837"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746919" y="381000"/>
            <a:ext cx="10945812" cy="762000"/>
          </a:xfrm>
        </p:spPr>
        <p:txBody>
          <a:bodyPr/>
          <a:lstStyle/>
          <a:p>
            <a:pPr algn="ctr"/>
            <a:r>
              <a:rPr lang="en-US" dirty="0" smtClean="0"/>
              <a:t>Recycling and Disposal methods</a:t>
            </a:r>
          </a:p>
        </p:txBody>
      </p:sp>
      <p:sp>
        <p:nvSpPr>
          <p:cNvPr id="3" name="Content Placeholder 2"/>
          <p:cNvSpPr>
            <a:spLocks noGrp="1"/>
          </p:cNvSpPr>
          <p:nvPr>
            <p:ph idx="1"/>
          </p:nvPr>
        </p:nvSpPr>
        <p:spPr>
          <a:xfrm>
            <a:off x="975518" y="1143001"/>
            <a:ext cx="11186319" cy="4983164"/>
          </a:xfrm>
        </p:spPr>
        <p:txBody>
          <a:bodyPr rtlCol="0">
            <a:normAutofit fontScale="92500" lnSpcReduction="20000"/>
          </a:bodyPr>
          <a:lstStyle/>
          <a:p>
            <a:pPr fontAlgn="auto">
              <a:spcAft>
                <a:spcPts val="0"/>
              </a:spcAft>
              <a:buFont typeface="Arial" pitchFamily="34" charset="0"/>
              <a:buChar char="•"/>
              <a:defRPr/>
            </a:pPr>
            <a:r>
              <a:rPr lang="en-US" sz="2400" b="1" dirty="0" smtClean="0">
                <a:latin typeface="Adobe Devanagari" pitchFamily="18" charset="0"/>
                <a:cs typeface="Adobe Devanagari" pitchFamily="18" charset="0"/>
              </a:rPr>
              <a:t>Land filling</a:t>
            </a:r>
          </a:p>
          <a:p>
            <a:pPr fontAlgn="auto">
              <a:spcAft>
                <a:spcPts val="0"/>
              </a:spcAft>
              <a:buFont typeface="Arial" pitchFamily="34" charset="0"/>
              <a:buChar char="•"/>
              <a:defRPr/>
            </a:pPr>
            <a:r>
              <a:rPr lang="en-US" sz="2400" b="1" dirty="0" smtClean="0">
                <a:latin typeface="Adobe Devanagari" pitchFamily="18" charset="0"/>
                <a:cs typeface="Adobe Devanagari" pitchFamily="18" charset="0"/>
              </a:rPr>
              <a:t>Incineration</a:t>
            </a:r>
          </a:p>
          <a:p>
            <a:pPr fontAlgn="auto">
              <a:spcAft>
                <a:spcPts val="0"/>
              </a:spcAft>
              <a:buFont typeface="Arial" pitchFamily="34" charset="0"/>
              <a:buChar char="•"/>
              <a:defRPr/>
            </a:pPr>
            <a:r>
              <a:rPr lang="en-US" sz="2400" b="1" dirty="0" smtClean="0">
                <a:latin typeface="Adobe Devanagari" pitchFamily="18" charset="0"/>
                <a:cs typeface="Adobe Devanagari" pitchFamily="18" charset="0"/>
              </a:rPr>
              <a:t>Acid baths</a:t>
            </a:r>
          </a:p>
          <a:p>
            <a:pPr fontAlgn="auto">
              <a:spcAft>
                <a:spcPts val="0"/>
              </a:spcAft>
              <a:buFont typeface="Arial" pitchFamily="34" charset="0"/>
              <a:buNone/>
              <a:defRPr/>
            </a:pPr>
            <a:r>
              <a:rPr lang="en-US" sz="3600" b="1" dirty="0" smtClean="0">
                <a:solidFill>
                  <a:srgbClr val="FF0000"/>
                </a:solidFill>
                <a:latin typeface="Adobe Devanagari" pitchFamily="18" charset="0"/>
                <a:cs typeface="Adobe Devanagari" pitchFamily="18" charset="0"/>
              </a:rPr>
              <a:t>Land filling</a:t>
            </a:r>
          </a:p>
          <a:p>
            <a:pPr marL="514350" indent="-514350" fontAlgn="auto">
              <a:spcAft>
                <a:spcPts val="0"/>
              </a:spcAft>
              <a:buFont typeface="Wingdings" pitchFamily="2" charset="2"/>
              <a:buChar char="q"/>
              <a:defRPr/>
            </a:pPr>
            <a:r>
              <a:rPr lang="en-US" sz="2400" b="1" dirty="0" smtClean="0">
                <a:latin typeface="Adobe Devanagari" pitchFamily="18" charset="0"/>
                <a:cs typeface="Adobe Devanagari" pitchFamily="18" charset="0"/>
              </a:rPr>
              <a:t>Common way of disposing </a:t>
            </a:r>
            <a:r>
              <a:rPr lang="en-US" sz="2400" b="1" dirty="0" smtClean="0">
                <a:latin typeface="Adobe Devanagari" pitchFamily="18" charset="0"/>
                <a:cs typeface="Adobe Devanagari" pitchFamily="18" charset="0"/>
              </a:rPr>
              <a:t>wastes</a:t>
            </a:r>
          </a:p>
          <a:p>
            <a:pPr marL="514350" indent="-514350" fontAlgn="auto">
              <a:spcAft>
                <a:spcPts val="0"/>
              </a:spcAft>
              <a:buFont typeface="Wingdings" pitchFamily="2" charset="2"/>
              <a:buChar char="q"/>
              <a:defRPr/>
            </a:pPr>
            <a:r>
              <a:rPr lang="en-US" sz="2400" b="1" dirty="0" smtClean="0">
                <a:latin typeface="Adobe Devanagari" pitchFamily="18" charset="0"/>
                <a:cs typeface="Adobe Devanagari" pitchFamily="18" charset="0"/>
              </a:rPr>
              <a:t>Landfill is constructed by excavating soil and made trenches for </a:t>
            </a:r>
            <a:r>
              <a:rPr lang="en-US" sz="2400" b="1" dirty="0" err="1" smtClean="0">
                <a:latin typeface="Adobe Devanagari" pitchFamily="18" charset="0"/>
                <a:cs typeface="Adobe Devanagari" pitchFamily="18" charset="0"/>
              </a:rPr>
              <a:t>burrying</a:t>
            </a:r>
            <a:r>
              <a:rPr lang="en-US" sz="2400" b="1" dirty="0" smtClean="0">
                <a:latin typeface="Adobe Devanagari" pitchFamily="18" charset="0"/>
                <a:cs typeface="Adobe Devanagari" pitchFamily="18" charset="0"/>
              </a:rPr>
              <a:t> e-waste.</a:t>
            </a:r>
          </a:p>
          <a:p>
            <a:pPr marL="514350" indent="-514350" fontAlgn="auto">
              <a:spcAft>
                <a:spcPts val="0"/>
              </a:spcAft>
              <a:buFont typeface="Wingdings" pitchFamily="2" charset="2"/>
              <a:buChar char="q"/>
              <a:defRPr/>
            </a:pPr>
            <a:r>
              <a:rPr lang="en-US" sz="2400" b="1" dirty="0" smtClean="0">
                <a:latin typeface="Adobe Devanagari" pitchFamily="18" charset="0"/>
                <a:cs typeface="Adobe Devanagari" pitchFamily="18" charset="0"/>
              </a:rPr>
              <a:t>Clay and plastics are used as impervious layer to hold e-waste and thus preventing </a:t>
            </a:r>
            <a:r>
              <a:rPr lang="en-US" sz="2400" b="1" dirty="0" err="1" smtClean="0">
                <a:latin typeface="Adobe Devanagari" pitchFamily="18" charset="0"/>
                <a:cs typeface="Adobe Devanagari" pitchFamily="18" charset="0"/>
              </a:rPr>
              <a:t>leachate</a:t>
            </a:r>
            <a:r>
              <a:rPr lang="en-US" sz="2400" b="1" dirty="0" smtClean="0">
                <a:latin typeface="Adobe Devanagari" pitchFamily="18" charset="0"/>
                <a:cs typeface="Adobe Devanagari" pitchFamily="18" charset="0"/>
              </a:rPr>
              <a:t> to enter underground.</a:t>
            </a:r>
          </a:p>
          <a:p>
            <a:pPr marL="514350" indent="-514350" fontAlgn="auto">
              <a:spcAft>
                <a:spcPts val="0"/>
              </a:spcAft>
              <a:buFont typeface="Wingdings" pitchFamily="2" charset="2"/>
              <a:buChar char="q"/>
              <a:defRPr/>
            </a:pPr>
            <a:r>
              <a:rPr lang="en-US" sz="2400" b="1" dirty="0" smtClean="0">
                <a:solidFill>
                  <a:srgbClr val="0000FF"/>
                </a:solidFill>
                <a:latin typeface="Adobe Devanagari" pitchFamily="18" charset="0"/>
                <a:cs typeface="Adobe Devanagari" pitchFamily="18" charset="0"/>
              </a:rPr>
              <a:t>Termed as toxic time bomb </a:t>
            </a:r>
            <a:r>
              <a:rPr lang="en-US" sz="2400" b="1" dirty="0" smtClean="0">
                <a:latin typeface="Adobe Devanagari" pitchFamily="18" charset="0"/>
                <a:cs typeface="Adobe Devanagari" pitchFamily="18" charset="0"/>
              </a:rPr>
              <a:t>– release toxic substance into soil and underground as well as surface water bodies. (Heaps </a:t>
            </a:r>
            <a:r>
              <a:rPr lang="en-US" sz="2400" b="1" dirty="0" smtClean="0">
                <a:latin typeface="Adobe Devanagari" pitchFamily="18" charset="0"/>
                <a:cs typeface="Adobe Devanagari" pitchFamily="18" charset="0"/>
              </a:rPr>
              <a:t>of e-waste are thrown on land, polluting air, water and </a:t>
            </a:r>
            <a:r>
              <a:rPr lang="en-US" sz="2400" b="1" dirty="0" smtClean="0">
                <a:latin typeface="Adobe Devanagari" pitchFamily="18" charset="0"/>
                <a:cs typeface="Adobe Devanagari" pitchFamily="18" charset="0"/>
              </a:rPr>
              <a:t>soil).</a:t>
            </a:r>
            <a:endParaRPr lang="en-US" sz="2400" b="1" dirty="0" smtClean="0">
              <a:latin typeface="Adobe Devanagari" pitchFamily="18" charset="0"/>
              <a:cs typeface="Adobe Devanagari" pitchFamily="18" charset="0"/>
            </a:endParaRPr>
          </a:p>
          <a:p>
            <a:pPr marL="514350" indent="-514350" fontAlgn="auto">
              <a:spcAft>
                <a:spcPts val="0"/>
              </a:spcAft>
              <a:buFont typeface="Wingdings" pitchFamily="2" charset="2"/>
              <a:buChar char="q"/>
              <a:defRPr/>
            </a:pPr>
            <a:r>
              <a:rPr lang="en-US" sz="2400" b="1" dirty="0" err="1" smtClean="0">
                <a:latin typeface="Adobe Devanagari" pitchFamily="18" charset="0"/>
                <a:cs typeface="Adobe Devanagari" pitchFamily="18" charset="0"/>
              </a:rPr>
              <a:t>Leachates</a:t>
            </a:r>
            <a:r>
              <a:rPr lang="en-US" sz="2400" b="1" dirty="0" smtClean="0">
                <a:latin typeface="Adobe Devanagari" pitchFamily="18" charset="0"/>
                <a:cs typeface="Adobe Devanagari" pitchFamily="18" charset="0"/>
              </a:rPr>
              <a:t> penetrate into the soil and reaches the underground water and introduce lethal toxicity.</a:t>
            </a:r>
          </a:p>
          <a:p>
            <a:pPr marL="514350" indent="-514350" fontAlgn="auto">
              <a:spcAft>
                <a:spcPts val="0"/>
              </a:spcAft>
              <a:buFont typeface="Wingdings" pitchFamily="2" charset="2"/>
              <a:buChar char="q"/>
              <a:defRPr/>
            </a:pPr>
            <a:r>
              <a:rPr lang="en-US" sz="2400" b="1" dirty="0" smtClean="0">
                <a:latin typeface="Adobe Devanagari" pitchFamily="18" charset="0"/>
                <a:cs typeface="Adobe Devanagari" pitchFamily="18" charset="0"/>
              </a:rPr>
              <a:t>Kidney damage and brain damage – genetic mutations	</a:t>
            </a:r>
            <a:endParaRPr lang="en-US" sz="2400" b="1" dirty="0" smtClean="0">
              <a:latin typeface="Adobe Devanagari" pitchFamily="18" charset="0"/>
              <a:cs typeface="Adobe Devanagari" pitchFamily="18" charset="0"/>
            </a:endParaRPr>
          </a:p>
          <a:p>
            <a:pPr marL="514350" indent="-514350" fontAlgn="auto">
              <a:spcAft>
                <a:spcPts val="0"/>
              </a:spcAft>
              <a:buFont typeface="Wingdings" pitchFamily="2" charset="2"/>
              <a:buChar char="q"/>
              <a:defRPr/>
            </a:pPr>
            <a:r>
              <a:rPr lang="en-US" sz="2400" b="1" dirty="0" smtClean="0">
                <a:latin typeface="Adobe Devanagari" pitchFamily="18" charset="0"/>
                <a:cs typeface="Adobe Devanagari" pitchFamily="18" charset="0"/>
              </a:rPr>
              <a:t>Half of E-waste in US and Australia is </a:t>
            </a:r>
            <a:r>
              <a:rPr lang="en-US" sz="2400" b="1" dirty="0" err="1" smtClean="0">
                <a:latin typeface="Adobe Devanagari" pitchFamily="18" charset="0"/>
                <a:cs typeface="Adobe Devanagari" pitchFamily="18" charset="0"/>
              </a:rPr>
              <a:t>dumed</a:t>
            </a:r>
            <a:r>
              <a:rPr lang="en-US" sz="2400" b="1" dirty="0" smtClean="0">
                <a:latin typeface="Adobe Devanagari" pitchFamily="18" charset="0"/>
                <a:cs typeface="Adobe Devanagari" pitchFamily="18" charset="0"/>
              </a:rPr>
              <a:t> in Landfills while rest is exported to developing countries of Asia and Africa.</a:t>
            </a:r>
            <a:endParaRPr lang="en-US" sz="2400" b="1" dirty="0" smtClean="0">
              <a:latin typeface="Adobe Devanagari" pitchFamily="18" charset="0"/>
              <a:cs typeface="Adobe Devanagari" pitchFamily="18" charset="0"/>
            </a:endParaRPr>
          </a:p>
          <a:p>
            <a:pPr fontAlgn="auto">
              <a:spcAft>
                <a:spcPts val="0"/>
              </a:spcAft>
              <a:buFont typeface="Arial" pitchFamily="34" charset="0"/>
              <a:buChar char="•"/>
              <a:defRPr/>
            </a:pPr>
            <a:endParaRPr lang="en-US" sz="2400" b="1" dirty="0">
              <a:latin typeface="Adobe Devanagari" pitchFamily="18" charset="0"/>
              <a:cs typeface="Adobe Devanagari" pitchFamily="18" charset="0"/>
            </a:endParaRPr>
          </a:p>
        </p:txBody>
      </p:sp>
      <p:sp>
        <p:nvSpPr>
          <p:cNvPr id="19460" name="TextBox 3"/>
          <p:cNvSpPr txBox="1">
            <a:spLocks noChangeArrowheads="1"/>
          </p:cNvSpPr>
          <p:nvPr/>
        </p:nvSpPr>
        <p:spPr bwMode="auto">
          <a:xfrm>
            <a:off x="3261519" y="1524000"/>
            <a:ext cx="7398451" cy="584200"/>
          </a:xfrm>
          <a:prstGeom prst="rect">
            <a:avLst/>
          </a:prstGeom>
          <a:noFill/>
          <a:ln w="9525">
            <a:noFill/>
            <a:miter lim="800000"/>
            <a:headEnd/>
            <a:tailEnd/>
          </a:ln>
        </p:spPr>
        <p:txBody>
          <a:bodyPr>
            <a:spAutoFit/>
          </a:bodyPr>
          <a:lstStyle/>
          <a:p>
            <a:r>
              <a:rPr lang="en-US" sz="3200" dirty="0">
                <a:solidFill>
                  <a:srgbClr val="0000FF"/>
                </a:solidFill>
                <a:latin typeface="Times New Roman" pitchFamily="18" charset="0"/>
                <a:cs typeface="Times New Roman" pitchFamily="18" charset="0"/>
              </a:rPr>
              <a:t>Can recover some products</a:t>
            </a:r>
          </a:p>
        </p:txBody>
      </p:sp>
      <p:sp>
        <p:nvSpPr>
          <p:cNvPr id="5" name="Right Brace 4"/>
          <p:cNvSpPr/>
          <p:nvPr/>
        </p:nvSpPr>
        <p:spPr>
          <a:xfrm>
            <a:off x="2728119" y="1524000"/>
            <a:ext cx="481595" cy="609600"/>
          </a:xfrm>
          <a:prstGeom prst="rightBrace">
            <a:avLst/>
          </a:prstGeom>
          <a:solidFill>
            <a:schemeClr val="bg1"/>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19" y="304800"/>
            <a:ext cx="10945812" cy="1143000"/>
          </a:xfrm>
        </p:spPr>
        <p:txBody>
          <a:bodyPr/>
          <a:lstStyle/>
          <a:p>
            <a:r>
              <a:rPr lang="en-US" sz="6600" dirty="0" smtClean="0"/>
              <a:t>             Waste</a:t>
            </a:r>
            <a:endParaRPr lang="en-US" sz="6600" dirty="0"/>
          </a:p>
        </p:txBody>
      </p:sp>
      <p:sp>
        <p:nvSpPr>
          <p:cNvPr id="3" name="Content Placeholder 2"/>
          <p:cNvSpPr>
            <a:spLocks noGrp="1"/>
          </p:cNvSpPr>
          <p:nvPr>
            <p:ph idx="1"/>
          </p:nvPr>
        </p:nvSpPr>
        <p:spPr>
          <a:xfrm>
            <a:off x="836613" y="1935165"/>
            <a:ext cx="7911306" cy="4389437"/>
          </a:xfrm>
        </p:spPr>
        <p:txBody>
          <a:bodyPr/>
          <a:lstStyle/>
          <a:p>
            <a:pPr>
              <a:buFont typeface="Wingdings" pitchFamily="2" charset="2"/>
              <a:buChar char="q"/>
            </a:pPr>
            <a:r>
              <a:rPr lang="en-US" sz="2400" b="1" dirty="0" smtClean="0">
                <a:latin typeface="Adobe Devanagari" pitchFamily="18" charset="0"/>
                <a:cs typeface="Adobe Devanagari" pitchFamily="18" charset="0"/>
              </a:rPr>
              <a:t>Waste is an outcome of product or a substance that </a:t>
            </a:r>
            <a:r>
              <a:rPr lang="en-US" sz="2400" b="1" dirty="0" smtClean="0">
                <a:latin typeface="Adobe Devanagari" pitchFamily="18" charset="0"/>
                <a:cs typeface="Adobe Devanagari" pitchFamily="18" charset="0"/>
              </a:rPr>
              <a:t>is no </a:t>
            </a:r>
            <a:r>
              <a:rPr lang="en-US" sz="2400" b="1" dirty="0" smtClean="0">
                <a:latin typeface="Adobe Devanagari" pitchFamily="18" charset="0"/>
                <a:cs typeface="Adobe Devanagari" pitchFamily="18" charset="0"/>
              </a:rPr>
              <a:t>longer suited for </a:t>
            </a:r>
            <a:r>
              <a:rPr lang="en-US" sz="2400" b="1" dirty="0" smtClean="0">
                <a:latin typeface="Adobe Devanagari" pitchFamily="18" charset="0"/>
                <a:cs typeface="Adobe Devanagari" pitchFamily="18" charset="0"/>
              </a:rPr>
              <a:t>its </a:t>
            </a:r>
            <a:r>
              <a:rPr lang="en-US" sz="2400" b="1" dirty="0" smtClean="0">
                <a:latin typeface="Adobe Devanagari" pitchFamily="18" charset="0"/>
                <a:cs typeface="Adobe Devanagari" pitchFamily="18" charset="0"/>
              </a:rPr>
              <a:t>intended use.</a:t>
            </a:r>
          </a:p>
          <a:p>
            <a:pPr>
              <a:buFont typeface="Wingdings" pitchFamily="2" charset="2"/>
              <a:buChar char="q"/>
            </a:pPr>
            <a:r>
              <a:rPr lang="en-US" sz="2400" b="1" dirty="0" smtClean="0">
                <a:solidFill>
                  <a:srgbClr val="FF0000"/>
                </a:solidFill>
                <a:latin typeface="Adobe Devanagari" pitchFamily="18" charset="0"/>
                <a:cs typeface="Adobe Devanagari" pitchFamily="18" charset="0"/>
              </a:rPr>
              <a:t>Hazardous and non hazardous waste. </a:t>
            </a:r>
          </a:p>
          <a:p>
            <a:pPr>
              <a:buFont typeface="Wingdings" pitchFamily="2" charset="2"/>
              <a:buChar char="q"/>
            </a:pPr>
            <a:r>
              <a:rPr lang="en-US" sz="2400" b="1" dirty="0" smtClean="0">
                <a:solidFill>
                  <a:srgbClr val="0000FF"/>
                </a:solidFill>
                <a:latin typeface="Adobe Devanagari" pitchFamily="18" charset="0"/>
                <a:cs typeface="Adobe Devanagari" pitchFamily="18" charset="0"/>
              </a:rPr>
              <a:t>Non-hazardous waste </a:t>
            </a:r>
            <a:r>
              <a:rPr lang="en-US" sz="2400" b="1" dirty="0" smtClean="0">
                <a:latin typeface="Adobe Devanagari" pitchFamily="18" charset="0"/>
                <a:cs typeface="Adobe Devanagari" pitchFamily="18" charset="0"/>
              </a:rPr>
              <a:t>is any waste that does not cause harm to people or the environment, and regulations for disposal of non-hazardous waste are less strict.</a:t>
            </a:r>
          </a:p>
          <a:p>
            <a:pPr>
              <a:buFont typeface="Wingdings" pitchFamily="2" charset="2"/>
              <a:buChar char="q"/>
            </a:pPr>
            <a:r>
              <a:rPr lang="en-US" sz="2400" b="1" dirty="0" smtClean="0">
                <a:solidFill>
                  <a:srgbClr val="0000FF"/>
                </a:solidFill>
                <a:latin typeface="Adobe Devanagari" pitchFamily="18" charset="0"/>
                <a:cs typeface="Adobe Devanagari" pitchFamily="18" charset="0"/>
              </a:rPr>
              <a:t>Non-Hazardous Waste </a:t>
            </a:r>
            <a:r>
              <a:rPr lang="en-US" sz="2400" b="1" dirty="0" smtClean="0"/>
              <a:t> </a:t>
            </a:r>
            <a:r>
              <a:rPr lang="en-US" sz="2400" b="1" dirty="0" smtClean="0"/>
              <a:t>- </a:t>
            </a:r>
            <a:r>
              <a:rPr lang="en-US" sz="2400" b="1" dirty="0" smtClean="0">
                <a:latin typeface="Adobe Devanagari" pitchFamily="18" charset="0"/>
                <a:cs typeface="Adobe Devanagari" pitchFamily="18" charset="0"/>
              </a:rPr>
              <a:t>Threat </a:t>
            </a:r>
            <a:r>
              <a:rPr lang="en-US" sz="2400" b="1" dirty="0" smtClean="0">
                <a:latin typeface="Adobe Devanagari" pitchFamily="18" charset="0"/>
                <a:cs typeface="Adobe Devanagari" pitchFamily="18" charset="0"/>
              </a:rPr>
              <a:t>to human health and the environment if it is not handled properly.</a:t>
            </a:r>
          </a:p>
          <a:p>
            <a:pPr>
              <a:buFont typeface="Wingdings" pitchFamily="2" charset="2"/>
              <a:buChar char="q"/>
            </a:pPr>
            <a:r>
              <a:rPr lang="en-US" sz="2400" b="1" dirty="0" smtClean="0">
                <a:latin typeface="Adobe Devanagari" pitchFamily="18" charset="0"/>
                <a:cs typeface="Adobe Devanagari" pitchFamily="18" charset="0"/>
              </a:rPr>
              <a:t>Industrial</a:t>
            </a:r>
            <a:r>
              <a:rPr lang="en-US" sz="2400" b="1" dirty="0" smtClean="0">
                <a:latin typeface="Adobe Devanagari" pitchFamily="18" charset="0"/>
                <a:cs typeface="Adobe Devanagari" pitchFamily="18" charset="0"/>
              </a:rPr>
              <a:t>, biomedical waste, Electronic &amp; electrical equipment are the </a:t>
            </a:r>
            <a:r>
              <a:rPr lang="en-US" sz="2400" b="1" dirty="0" smtClean="0">
                <a:latin typeface="Adobe Devanagari" pitchFamily="18" charset="0"/>
                <a:cs typeface="Adobe Devanagari" pitchFamily="18" charset="0"/>
              </a:rPr>
              <a:t>examples</a:t>
            </a:r>
            <a:endParaRPr lang="en-US" sz="2400" b="1" dirty="0" smtClean="0">
              <a:latin typeface="Adobe Devanagari" pitchFamily="18" charset="0"/>
              <a:cs typeface="Adobe Devanagari" pitchFamily="18" charset="0"/>
            </a:endParaRPr>
          </a:p>
          <a:p>
            <a:pPr>
              <a:buFont typeface="Wingdings" pitchFamily="2" charset="2"/>
              <a:buChar char="q"/>
            </a:pPr>
            <a:r>
              <a:rPr lang="en-US" sz="2400" b="1" dirty="0" smtClean="0">
                <a:latin typeface="Adobe Devanagari" pitchFamily="18" charset="0"/>
                <a:cs typeface="Adobe Devanagari" pitchFamily="18" charset="0"/>
              </a:rPr>
              <a:t>Highly required </a:t>
            </a:r>
            <a:r>
              <a:rPr lang="en-US" sz="2400" b="1" dirty="0" smtClean="0">
                <a:latin typeface="Adobe Devanagari" pitchFamily="18" charset="0"/>
                <a:cs typeface="Adobe Devanagari" pitchFamily="18" charset="0"/>
              </a:rPr>
              <a:t>to be disposed off as per national laws</a:t>
            </a:r>
            <a:r>
              <a:rPr lang="en-US" sz="2400" b="1" dirty="0" smtClean="0">
                <a:latin typeface="Adobe Devanagari" pitchFamily="18" charset="0"/>
                <a:cs typeface="Adobe Devanagari" pitchFamily="18" charset="0"/>
              </a:rPr>
              <a:t>. </a:t>
            </a:r>
            <a:endParaRPr lang="en-US" sz="2400"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2050" name="Picture 2" descr="Premium Vector | Plastic trash containers of different types. containers  for all types of garbage. garbage cans for paper, plastic glass food waste  electronics"/>
          <p:cNvPicPr>
            <a:picLocks noChangeAspect="1" noChangeArrowheads="1"/>
          </p:cNvPicPr>
          <p:nvPr/>
        </p:nvPicPr>
        <p:blipFill>
          <a:blip r:embed="rId2"/>
          <a:srcRect/>
          <a:stretch>
            <a:fillRect/>
          </a:stretch>
        </p:blipFill>
        <p:spPr bwMode="auto">
          <a:xfrm>
            <a:off x="8595519" y="0"/>
            <a:ext cx="3566319" cy="5867400"/>
          </a:xfrm>
          <a:prstGeom prst="rect">
            <a:avLst/>
          </a:prstGeom>
          <a:noFill/>
        </p:spPr>
      </p:pic>
      <p:pic>
        <p:nvPicPr>
          <p:cNvPr id="2052" name="Picture 4" descr="Question Mark, Three Dimensional, Villain PNG Transparent Clipart Image and  PSD File for Free Download"/>
          <p:cNvPicPr>
            <a:picLocks noChangeAspect="1" noChangeArrowheads="1"/>
          </p:cNvPicPr>
          <p:nvPr/>
        </p:nvPicPr>
        <p:blipFill>
          <a:blip r:embed="rId3"/>
          <a:srcRect/>
          <a:stretch>
            <a:fillRect/>
          </a:stretch>
        </p:blipFill>
        <p:spPr bwMode="auto">
          <a:xfrm>
            <a:off x="6157119" y="152400"/>
            <a:ext cx="1685925" cy="168592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746918" y="1"/>
            <a:ext cx="11414919" cy="7171194"/>
          </a:xfrm>
          <a:prstGeom prst="rect">
            <a:avLst/>
          </a:prstGeom>
          <a:noFill/>
          <a:ln w="9525">
            <a:noFill/>
            <a:miter lim="800000"/>
            <a:headEnd/>
            <a:tailEnd/>
          </a:ln>
        </p:spPr>
        <p:txBody>
          <a:bodyPr wrap="square">
            <a:spAutoFit/>
          </a:bodyPr>
          <a:lstStyle/>
          <a:p>
            <a:pPr marL="117475" lvl="1" indent="-117475"/>
            <a:r>
              <a:rPr lang="en-US" sz="3200" b="1" dirty="0">
                <a:solidFill>
                  <a:srgbClr val="FF0000"/>
                </a:solidFill>
                <a:latin typeface="Adobe Devanagari" pitchFamily="18" charset="0"/>
                <a:ea typeface="Adobe Devanagari" pitchFamily="18" charset="0"/>
                <a:cs typeface="Adobe Devanagari" pitchFamily="18" charset="0"/>
              </a:rPr>
              <a:t>Incineration</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smtClean="0">
                <a:latin typeface="Adobe Devanagari" pitchFamily="18" charset="0"/>
                <a:ea typeface="Adobe Devanagari" pitchFamily="18" charset="0"/>
                <a:cs typeface="Adobe Devanagari" pitchFamily="18" charset="0"/>
              </a:rPr>
              <a:t>controlled </a:t>
            </a:r>
            <a:r>
              <a:rPr lang="en-US" sz="2200" b="1" dirty="0">
                <a:latin typeface="Adobe Devanagari" pitchFamily="18" charset="0"/>
                <a:ea typeface="Adobe Devanagari" pitchFamily="18" charset="0"/>
                <a:cs typeface="Adobe Devanagari" pitchFamily="18" charset="0"/>
              </a:rPr>
              <a:t>way of disposing e-waste  and reduce its volume</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smtClean="0">
                <a:latin typeface="Adobe Devanagari" pitchFamily="18" charset="0"/>
                <a:ea typeface="Adobe Devanagari" pitchFamily="18" charset="0"/>
                <a:cs typeface="Adobe Devanagari" pitchFamily="18" charset="0"/>
              </a:rPr>
              <a:t> </a:t>
            </a:r>
            <a:r>
              <a:rPr lang="en-US" sz="2200" b="1" dirty="0">
                <a:latin typeface="Adobe Devanagari" pitchFamily="18" charset="0"/>
                <a:ea typeface="Adobe Devanagari" pitchFamily="18" charset="0"/>
                <a:cs typeface="Adobe Devanagari" pitchFamily="18" charset="0"/>
              </a:rPr>
              <a:t>energy obtained can also used separately (heat to electrical)</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smtClean="0">
                <a:latin typeface="Adobe Devanagari" pitchFamily="18" charset="0"/>
                <a:ea typeface="Adobe Devanagari" pitchFamily="18" charset="0"/>
                <a:cs typeface="Adobe Devanagari" pitchFamily="18" charset="0"/>
              </a:rPr>
              <a:t>Two </a:t>
            </a:r>
            <a:r>
              <a:rPr lang="en-US" sz="2200" b="1" dirty="0">
                <a:latin typeface="Adobe Devanagari" pitchFamily="18" charset="0"/>
                <a:ea typeface="Adobe Devanagari" pitchFamily="18" charset="0"/>
                <a:cs typeface="Adobe Devanagari" pitchFamily="18" charset="0"/>
              </a:rPr>
              <a:t>ways – Incineration, </a:t>
            </a:r>
            <a:r>
              <a:rPr lang="en-US" sz="2200" b="1" dirty="0" err="1">
                <a:latin typeface="Adobe Devanagari" pitchFamily="18" charset="0"/>
                <a:ea typeface="Adobe Devanagari" pitchFamily="18" charset="0"/>
                <a:cs typeface="Adobe Devanagari" pitchFamily="18" charset="0"/>
              </a:rPr>
              <a:t>Pyrolysis</a:t>
            </a:r>
            <a:r>
              <a:rPr lang="en-US" sz="2200" b="1" dirty="0">
                <a:latin typeface="Adobe Devanagari" pitchFamily="18" charset="0"/>
                <a:ea typeface="Adobe Devanagari" pitchFamily="18" charset="0"/>
                <a:cs typeface="Adobe Devanagari" pitchFamily="18" charset="0"/>
              </a:rPr>
              <a:t> and gasification</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smtClean="0">
                <a:latin typeface="Adobe Devanagari" pitchFamily="18" charset="0"/>
                <a:ea typeface="Adobe Devanagari" pitchFamily="18" charset="0"/>
                <a:cs typeface="Adobe Devanagari" pitchFamily="18" charset="0"/>
              </a:rPr>
              <a:t>Gasification </a:t>
            </a:r>
            <a:r>
              <a:rPr lang="en-US" sz="2200" b="1" dirty="0">
                <a:latin typeface="Adobe Devanagari" pitchFamily="18" charset="0"/>
                <a:ea typeface="Adobe Devanagari" pitchFamily="18" charset="0"/>
                <a:cs typeface="Adobe Devanagari" pitchFamily="18" charset="0"/>
              </a:rPr>
              <a:t>-Involves combustion of waste at higher temperature (900-1000 °C) with limited supply of air</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smtClean="0">
                <a:latin typeface="Adobe Devanagari" pitchFamily="18" charset="0"/>
                <a:ea typeface="Adobe Devanagari" pitchFamily="18" charset="0"/>
                <a:cs typeface="Adobe Devanagari" pitchFamily="18" charset="0"/>
              </a:rPr>
              <a:t>Main </a:t>
            </a:r>
            <a:r>
              <a:rPr lang="en-US" sz="2200" b="1" dirty="0">
                <a:latin typeface="Adobe Devanagari" pitchFamily="18" charset="0"/>
                <a:ea typeface="Adobe Devanagari" pitchFamily="18" charset="0"/>
                <a:cs typeface="Adobe Devanagari" pitchFamily="18" charset="0"/>
              </a:rPr>
              <a:t>disadvantage is that it emits hazardous substance into  environment such as dioxins, mercury, cadmium etc</a:t>
            </a:r>
          </a:p>
          <a:p>
            <a:pPr marL="346075" lvl="1" indent="4763">
              <a:buFont typeface="Wingdings" pitchFamily="2" charset="2"/>
              <a:buChar char="q"/>
            </a:pPr>
            <a:r>
              <a:rPr lang="en-US" sz="2200" b="1" dirty="0">
                <a:latin typeface="Adobe Devanagari" pitchFamily="18" charset="0"/>
                <a:ea typeface="Adobe Devanagari" pitchFamily="18" charset="0"/>
                <a:cs typeface="Adobe Devanagari" pitchFamily="18" charset="0"/>
              </a:rPr>
              <a:t>    </a:t>
            </a:r>
            <a:r>
              <a:rPr lang="en-US" sz="2200" b="1" dirty="0" err="1" smtClean="0">
                <a:latin typeface="Adobe Devanagari" pitchFamily="18" charset="0"/>
                <a:ea typeface="Adobe Devanagari" pitchFamily="18" charset="0"/>
                <a:cs typeface="Adobe Devanagari" pitchFamily="18" charset="0"/>
              </a:rPr>
              <a:t>Pyrolysis</a:t>
            </a:r>
            <a:r>
              <a:rPr lang="en-US" sz="2200" b="1" dirty="0" smtClean="0">
                <a:latin typeface="Adobe Devanagari" pitchFamily="18" charset="0"/>
                <a:ea typeface="Adobe Devanagari" pitchFamily="18" charset="0"/>
                <a:cs typeface="Adobe Devanagari" pitchFamily="18" charset="0"/>
              </a:rPr>
              <a:t> </a:t>
            </a:r>
            <a:r>
              <a:rPr lang="en-US" sz="2200" b="1" dirty="0">
                <a:latin typeface="Adobe Devanagari" pitchFamily="18" charset="0"/>
                <a:ea typeface="Adobe Devanagari" pitchFamily="18" charset="0"/>
                <a:cs typeface="Adobe Devanagari" pitchFamily="18" charset="0"/>
              </a:rPr>
              <a:t>– heating in absence of O2.Substances are directly converted into fume, ash and tar.</a:t>
            </a:r>
          </a:p>
          <a:p>
            <a:pPr marL="346075" lvl="1" indent="4763"/>
            <a:r>
              <a:rPr lang="en-US" sz="2200" b="1" dirty="0">
                <a:solidFill>
                  <a:srgbClr val="0000FF"/>
                </a:solidFill>
                <a:latin typeface="Adobe Devanagari" pitchFamily="18" charset="0"/>
                <a:ea typeface="Adobe Devanagari" pitchFamily="18" charset="0"/>
                <a:cs typeface="Adobe Devanagari" pitchFamily="18" charset="0"/>
              </a:rPr>
              <a:t>For example PVC circuit board is heated, it releases  carcinogens such as polycyclic aromatics, polychlorinated </a:t>
            </a:r>
            <a:r>
              <a:rPr lang="en-US" sz="2200" b="1" dirty="0" err="1">
                <a:solidFill>
                  <a:srgbClr val="0000FF"/>
                </a:solidFill>
                <a:latin typeface="Adobe Devanagari" pitchFamily="18" charset="0"/>
                <a:ea typeface="Adobe Devanagari" pitchFamily="18" charset="0"/>
                <a:cs typeface="Adobe Devanagari" pitchFamily="18" charset="0"/>
              </a:rPr>
              <a:t>dibenzo</a:t>
            </a:r>
            <a:r>
              <a:rPr lang="en-US" sz="2200" b="1" dirty="0">
                <a:solidFill>
                  <a:srgbClr val="0000FF"/>
                </a:solidFill>
                <a:latin typeface="Adobe Devanagari" pitchFamily="18" charset="0"/>
                <a:ea typeface="Adobe Devanagari" pitchFamily="18" charset="0"/>
                <a:cs typeface="Adobe Devanagari" pitchFamily="18" charset="0"/>
              </a:rPr>
              <a:t> </a:t>
            </a:r>
            <a:r>
              <a:rPr lang="en-US" sz="2200" b="1" dirty="0" err="1">
                <a:solidFill>
                  <a:srgbClr val="0000FF"/>
                </a:solidFill>
                <a:latin typeface="Adobe Devanagari" pitchFamily="18" charset="0"/>
                <a:ea typeface="Adobe Devanagari" pitchFamily="18" charset="0"/>
                <a:cs typeface="Adobe Devanagari" pitchFamily="18" charset="0"/>
              </a:rPr>
              <a:t>para</a:t>
            </a:r>
            <a:r>
              <a:rPr lang="en-US" sz="2200" b="1" dirty="0">
                <a:solidFill>
                  <a:srgbClr val="0000FF"/>
                </a:solidFill>
                <a:latin typeface="Adobe Devanagari" pitchFamily="18" charset="0"/>
                <a:ea typeface="Adobe Devanagari" pitchFamily="18" charset="0"/>
                <a:cs typeface="Adobe Devanagari" pitchFamily="18" charset="0"/>
              </a:rPr>
              <a:t> dioxins, polychlorinated </a:t>
            </a:r>
            <a:r>
              <a:rPr lang="en-US" sz="2200" b="1" dirty="0" err="1">
                <a:solidFill>
                  <a:srgbClr val="0000FF"/>
                </a:solidFill>
                <a:latin typeface="Adobe Devanagari" pitchFamily="18" charset="0"/>
                <a:ea typeface="Adobe Devanagari" pitchFamily="18" charset="0"/>
                <a:cs typeface="Adobe Devanagari" pitchFamily="18" charset="0"/>
              </a:rPr>
              <a:t>dibenzo</a:t>
            </a:r>
            <a:r>
              <a:rPr lang="en-US" sz="2200" b="1" dirty="0">
                <a:solidFill>
                  <a:srgbClr val="0000FF"/>
                </a:solidFill>
                <a:latin typeface="Adobe Devanagari" pitchFamily="18" charset="0"/>
                <a:ea typeface="Adobe Devanagari" pitchFamily="18" charset="0"/>
                <a:cs typeface="Adobe Devanagari" pitchFamily="18" charset="0"/>
              </a:rPr>
              <a:t>  furans and CO, SO</a:t>
            </a:r>
            <a:r>
              <a:rPr lang="en-US" sz="2200" b="1" baseline="-25000" dirty="0">
                <a:solidFill>
                  <a:srgbClr val="0000FF"/>
                </a:solidFill>
                <a:latin typeface="Adobe Devanagari" pitchFamily="18" charset="0"/>
                <a:ea typeface="Adobe Devanagari" pitchFamily="18" charset="0"/>
                <a:cs typeface="Adobe Devanagari" pitchFamily="18" charset="0"/>
              </a:rPr>
              <a:t>2</a:t>
            </a:r>
            <a:r>
              <a:rPr lang="en-US" sz="2200" b="1" dirty="0">
                <a:solidFill>
                  <a:srgbClr val="0000FF"/>
                </a:solidFill>
                <a:latin typeface="Adobe Devanagari" pitchFamily="18" charset="0"/>
                <a:ea typeface="Adobe Devanagari" pitchFamily="18" charset="0"/>
                <a:cs typeface="Adobe Devanagari" pitchFamily="18" charset="0"/>
              </a:rPr>
              <a:t>, </a:t>
            </a:r>
            <a:r>
              <a:rPr lang="en-US" sz="2200" b="1" dirty="0" err="1">
                <a:solidFill>
                  <a:srgbClr val="0000FF"/>
                </a:solidFill>
                <a:latin typeface="Adobe Devanagari" pitchFamily="18" charset="0"/>
                <a:ea typeface="Adobe Devanagari" pitchFamily="18" charset="0"/>
                <a:cs typeface="Adobe Devanagari" pitchFamily="18" charset="0"/>
              </a:rPr>
              <a:t>No</a:t>
            </a:r>
            <a:r>
              <a:rPr lang="en-US" sz="2200" b="1" baseline="-25000" dirty="0" err="1">
                <a:solidFill>
                  <a:srgbClr val="0000FF"/>
                </a:solidFill>
                <a:latin typeface="Adobe Devanagari" pitchFamily="18" charset="0"/>
                <a:ea typeface="Adobe Devanagari" pitchFamily="18" charset="0"/>
                <a:cs typeface="Adobe Devanagari" pitchFamily="18" charset="0"/>
              </a:rPr>
              <a:t>x</a:t>
            </a:r>
            <a:r>
              <a:rPr lang="en-US" sz="2200" b="1" dirty="0">
                <a:solidFill>
                  <a:srgbClr val="0000FF"/>
                </a:solidFill>
                <a:latin typeface="Adobe Devanagari" pitchFamily="18" charset="0"/>
                <a:ea typeface="Adobe Devanagari" pitchFamily="18" charset="0"/>
                <a:cs typeface="Adobe Devanagari" pitchFamily="18" charset="0"/>
              </a:rPr>
              <a:t>. Smoke also consists of heavy metal oxides (</a:t>
            </a:r>
            <a:r>
              <a:rPr lang="en-US" sz="2200" b="1" dirty="0" err="1">
                <a:solidFill>
                  <a:srgbClr val="0000FF"/>
                </a:solidFill>
                <a:latin typeface="Adobe Devanagari" pitchFamily="18" charset="0"/>
                <a:ea typeface="Adobe Devanagari" pitchFamily="18" charset="0"/>
                <a:cs typeface="Adobe Devanagari" pitchFamily="18" charset="0"/>
              </a:rPr>
              <a:t>Sn,Sb</a:t>
            </a:r>
            <a:r>
              <a:rPr lang="en-US" sz="2200" b="1" dirty="0">
                <a:solidFill>
                  <a:srgbClr val="0000FF"/>
                </a:solidFill>
                <a:latin typeface="Adobe Devanagari" pitchFamily="18" charset="0"/>
                <a:ea typeface="Adobe Devanagari" pitchFamily="18" charset="0"/>
                <a:cs typeface="Adobe Devanagari" pitchFamily="18" charset="0"/>
              </a:rPr>
              <a:t>, </a:t>
            </a:r>
            <a:r>
              <a:rPr lang="en-US" sz="2200" b="1" dirty="0" err="1">
                <a:solidFill>
                  <a:srgbClr val="0000FF"/>
                </a:solidFill>
                <a:latin typeface="Adobe Devanagari" pitchFamily="18" charset="0"/>
                <a:ea typeface="Adobe Devanagari" pitchFamily="18" charset="0"/>
                <a:cs typeface="Adobe Devanagari" pitchFamily="18" charset="0"/>
              </a:rPr>
              <a:t>Pb</a:t>
            </a:r>
            <a:r>
              <a:rPr lang="en-US" sz="2200" b="1" dirty="0">
                <a:solidFill>
                  <a:srgbClr val="0000FF"/>
                </a:solidFill>
                <a:latin typeface="Adobe Devanagari" pitchFamily="18" charset="0"/>
                <a:ea typeface="Adobe Devanagari" pitchFamily="18" charset="0"/>
                <a:cs typeface="Adobe Devanagari" pitchFamily="18" charset="0"/>
              </a:rPr>
              <a:t>, As, Cu, </a:t>
            </a:r>
            <a:r>
              <a:rPr lang="en-US" sz="2200" b="1" dirty="0" err="1">
                <a:solidFill>
                  <a:srgbClr val="0000FF"/>
                </a:solidFill>
                <a:latin typeface="Adobe Devanagari" pitchFamily="18" charset="0"/>
                <a:ea typeface="Adobe Devanagari" pitchFamily="18" charset="0"/>
                <a:cs typeface="Adobe Devanagari" pitchFamily="18" charset="0"/>
              </a:rPr>
              <a:t>Mn</a:t>
            </a:r>
            <a:r>
              <a:rPr lang="en-US" sz="2200" b="1" dirty="0">
                <a:solidFill>
                  <a:srgbClr val="0000FF"/>
                </a:solidFill>
                <a:latin typeface="Adobe Devanagari" pitchFamily="18" charset="0"/>
                <a:ea typeface="Adobe Devanagari" pitchFamily="18" charset="0"/>
                <a:cs typeface="Adobe Devanagari" pitchFamily="18" charset="0"/>
              </a:rPr>
              <a:t>, Hg, Ni, etc).</a:t>
            </a:r>
          </a:p>
          <a:p>
            <a:pPr marL="117475" lvl="1" indent="-117475"/>
            <a:r>
              <a:rPr lang="en-US" sz="3200" b="1" dirty="0">
                <a:solidFill>
                  <a:srgbClr val="FF0000"/>
                </a:solidFill>
                <a:latin typeface="Adobe Devanagari" pitchFamily="18" charset="0"/>
                <a:ea typeface="Adobe Devanagari" pitchFamily="18" charset="0"/>
                <a:cs typeface="Adobe Devanagari" pitchFamily="18" charset="0"/>
              </a:rPr>
              <a:t>Acid bath</a:t>
            </a:r>
          </a:p>
          <a:p>
            <a:pPr marL="396875">
              <a:buFont typeface="Wingdings" pitchFamily="2" charset="2"/>
              <a:buChar char="q"/>
            </a:pPr>
            <a:r>
              <a:rPr lang="en-US" sz="2200" b="1" dirty="0">
                <a:latin typeface="Adobe Devanagari" pitchFamily="18" charset="0"/>
                <a:ea typeface="Adobe Devanagari" pitchFamily="18" charset="0"/>
                <a:cs typeface="Adobe Devanagari" pitchFamily="18" charset="0"/>
              </a:rPr>
              <a:t>     E-waste products are soaked in concentrated H</a:t>
            </a:r>
            <a:r>
              <a:rPr lang="en-US" sz="2200" b="1" baseline="-25000" dirty="0">
                <a:latin typeface="Adobe Devanagari" pitchFamily="18" charset="0"/>
                <a:ea typeface="Adobe Devanagari" pitchFamily="18" charset="0"/>
                <a:cs typeface="Adobe Devanagari" pitchFamily="18" charset="0"/>
              </a:rPr>
              <a:t>2</a:t>
            </a:r>
            <a:r>
              <a:rPr lang="en-US" sz="2200" b="1" dirty="0">
                <a:latin typeface="Adobe Devanagari" pitchFamily="18" charset="0"/>
                <a:ea typeface="Adobe Devanagari" pitchFamily="18" charset="0"/>
                <a:cs typeface="Adobe Devanagari" pitchFamily="18" charset="0"/>
              </a:rPr>
              <a:t>SO</a:t>
            </a:r>
            <a:r>
              <a:rPr lang="en-US" sz="2200" b="1" baseline="-25000" dirty="0">
                <a:latin typeface="Adobe Devanagari" pitchFamily="18" charset="0"/>
                <a:ea typeface="Adobe Devanagari" pitchFamily="18" charset="0"/>
                <a:cs typeface="Adobe Devanagari" pitchFamily="18" charset="0"/>
              </a:rPr>
              <a:t>4</a:t>
            </a:r>
            <a:r>
              <a:rPr lang="en-US" sz="2200" b="1" dirty="0">
                <a:latin typeface="Adobe Devanagari" pitchFamily="18" charset="0"/>
                <a:ea typeface="Adobe Devanagari" pitchFamily="18" charset="0"/>
                <a:cs typeface="Adobe Devanagari" pitchFamily="18" charset="0"/>
              </a:rPr>
              <a:t>, </a:t>
            </a:r>
            <a:r>
              <a:rPr lang="en-US" sz="2200" b="1" dirty="0" err="1">
                <a:latin typeface="Adobe Devanagari" pitchFamily="18" charset="0"/>
                <a:ea typeface="Adobe Devanagari" pitchFamily="18" charset="0"/>
                <a:cs typeface="Adobe Devanagari" pitchFamily="18" charset="0"/>
              </a:rPr>
              <a:t>HCl</a:t>
            </a:r>
            <a:r>
              <a:rPr lang="en-US" sz="2200" b="1" dirty="0">
                <a:latin typeface="Adobe Devanagari" pitchFamily="18" charset="0"/>
                <a:ea typeface="Adobe Devanagari" pitchFamily="18" charset="0"/>
                <a:cs typeface="Adobe Devanagari" pitchFamily="18" charset="0"/>
              </a:rPr>
              <a:t>, HNO</a:t>
            </a:r>
            <a:r>
              <a:rPr lang="en-US" sz="2200" b="1" baseline="-25000" dirty="0">
                <a:latin typeface="Adobe Devanagari" pitchFamily="18" charset="0"/>
                <a:ea typeface="Adobe Devanagari" pitchFamily="18" charset="0"/>
                <a:cs typeface="Adobe Devanagari" pitchFamily="18" charset="0"/>
              </a:rPr>
              <a:t>3</a:t>
            </a:r>
            <a:r>
              <a:rPr lang="en-US" sz="2200" b="1" dirty="0">
                <a:latin typeface="Adobe Devanagari" pitchFamily="18" charset="0"/>
                <a:ea typeface="Adobe Devanagari" pitchFamily="18" charset="0"/>
                <a:cs typeface="Adobe Devanagari" pitchFamily="18" charset="0"/>
              </a:rPr>
              <a:t> solutions  which dissolves the metals and can be recovered. (generally precipitating methods)</a:t>
            </a:r>
          </a:p>
          <a:p>
            <a:pPr marL="396875">
              <a:buFont typeface="Wingdings" pitchFamily="2" charset="2"/>
              <a:buChar char="q"/>
            </a:pPr>
            <a:r>
              <a:rPr lang="en-US" sz="2200" b="1" dirty="0">
                <a:latin typeface="Adobe Devanagari" pitchFamily="18" charset="0"/>
                <a:ea typeface="Adobe Devanagari" pitchFamily="18" charset="0"/>
                <a:cs typeface="Adobe Devanagari" pitchFamily="18" charset="0"/>
              </a:rPr>
              <a:t>     Generally used to extract copper, lead, silver and gold like metals.</a:t>
            </a:r>
          </a:p>
          <a:p>
            <a:pPr marL="396875">
              <a:buFont typeface="Wingdings" pitchFamily="2" charset="2"/>
              <a:buChar char="q"/>
            </a:pPr>
            <a:r>
              <a:rPr lang="en-US" sz="2200" b="1" dirty="0">
                <a:latin typeface="Adobe Devanagari" pitchFamily="18" charset="0"/>
                <a:ea typeface="Adobe Devanagari" pitchFamily="18" charset="0"/>
                <a:cs typeface="Adobe Devanagari" pitchFamily="18" charset="0"/>
              </a:rPr>
              <a:t>     Hazardous acid waste is discarded in local water </a:t>
            </a:r>
            <a:r>
              <a:rPr lang="en-US" sz="2200" b="1" dirty="0" smtClean="0">
                <a:latin typeface="Adobe Devanagari" pitchFamily="18" charset="0"/>
                <a:ea typeface="Adobe Devanagari" pitchFamily="18" charset="0"/>
                <a:cs typeface="Adobe Devanagari" pitchFamily="18" charset="0"/>
              </a:rPr>
              <a:t>bodies</a:t>
            </a:r>
          </a:p>
          <a:p>
            <a:pPr marL="396875"/>
            <a:r>
              <a:rPr lang="en-US" sz="2200" b="1" dirty="0" smtClean="0">
                <a:solidFill>
                  <a:srgbClr val="0000FF"/>
                </a:solidFill>
                <a:latin typeface="Adobe Devanagari" pitchFamily="18" charset="0"/>
                <a:ea typeface="Adobe Devanagari" pitchFamily="18" charset="0"/>
                <a:cs typeface="Adobe Devanagari" pitchFamily="18" charset="0"/>
              </a:rPr>
              <a:t>For Example, Cu in Circuit board is submerged in </a:t>
            </a:r>
            <a:r>
              <a:rPr lang="en-US" sz="2200" b="1" dirty="0" smtClean="0">
                <a:solidFill>
                  <a:srgbClr val="0000FF"/>
                </a:solidFill>
                <a:latin typeface="Adobe Devanagari" pitchFamily="18" charset="0"/>
                <a:ea typeface="Adobe Devanagari" pitchFamily="18" charset="0"/>
                <a:cs typeface="Adobe Devanagari" pitchFamily="18" charset="0"/>
              </a:rPr>
              <a:t>H</a:t>
            </a:r>
            <a:r>
              <a:rPr lang="en-US" sz="2200" b="1" baseline="-25000" dirty="0" smtClean="0">
                <a:solidFill>
                  <a:srgbClr val="0000FF"/>
                </a:solidFill>
                <a:latin typeface="Adobe Devanagari" pitchFamily="18" charset="0"/>
                <a:ea typeface="Adobe Devanagari" pitchFamily="18" charset="0"/>
                <a:cs typeface="Adobe Devanagari" pitchFamily="18" charset="0"/>
              </a:rPr>
              <a:t>2</a:t>
            </a:r>
            <a:r>
              <a:rPr lang="en-US" sz="2200" b="1" dirty="0" smtClean="0">
                <a:solidFill>
                  <a:srgbClr val="0000FF"/>
                </a:solidFill>
                <a:latin typeface="Adobe Devanagari" pitchFamily="18" charset="0"/>
                <a:ea typeface="Adobe Devanagari" pitchFamily="18" charset="0"/>
                <a:cs typeface="Adobe Devanagari" pitchFamily="18" charset="0"/>
              </a:rPr>
              <a:t>SO</a:t>
            </a:r>
            <a:r>
              <a:rPr lang="en-US" sz="2200" b="1" baseline="-25000" dirty="0" smtClean="0">
                <a:solidFill>
                  <a:srgbClr val="0000FF"/>
                </a:solidFill>
                <a:latin typeface="Adobe Devanagari" pitchFamily="18" charset="0"/>
                <a:ea typeface="Adobe Devanagari" pitchFamily="18" charset="0"/>
                <a:cs typeface="Adobe Devanagari" pitchFamily="18" charset="0"/>
              </a:rPr>
              <a:t>4</a:t>
            </a:r>
            <a:r>
              <a:rPr lang="en-US" sz="2200" b="1" dirty="0" smtClean="0">
                <a:solidFill>
                  <a:srgbClr val="0000FF"/>
                </a:solidFill>
                <a:latin typeface="Adobe Devanagari" pitchFamily="18" charset="0"/>
                <a:ea typeface="Adobe Devanagari" pitchFamily="18" charset="0"/>
                <a:cs typeface="Adobe Devanagari" pitchFamily="18" charset="0"/>
              </a:rPr>
              <a:t> for about 12 hrs to dissolve Cu and obtained green solution is boiled to form CuSO</a:t>
            </a:r>
            <a:r>
              <a:rPr lang="en-US" sz="2200" b="1" baseline="-25000" dirty="0" smtClean="0">
                <a:solidFill>
                  <a:srgbClr val="0000FF"/>
                </a:solidFill>
                <a:latin typeface="Adobe Devanagari" pitchFamily="18" charset="0"/>
                <a:ea typeface="Adobe Devanagari" pitchFamily="18" charset="0"/>
                <a:cs typeface="Adobe Devanagari" pitchFamily="18" charset="0"/>
              </a:rPr>
              <a:t>4</a:t>
            </a:r>
          </a:p>
          <a:p>
            <a:pPr marL="117475" lvl="1" indent="-117475">
              <a:buFont typeface="Wingdings" pitchFamily="2" charset="2"/>
              <a:buChar char="q"/>
            </a:pPr>
            <a:endParaRPr lang="en-US" sz="2200" b="1" dirty="0">
              <a:latin typeface="Adobe Devanagari" pitchFamily="18" charset="0"/>
              <a:ea typeface="Adobe Devanagari" pitchFamily="18" charset="0"/>
              <a:cs typeface="Adobe Devanagari"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3125" y="304801"/>
            <a:ext cx="10998994" cy="6248400"/>
          </a:xfrm>
        </p:spPr>
        <p:txBody>
          <a:bodyPr/>
          <a:lstStyle/>
          <a:p>
            <a:pPr marL="0" indent="0" algn="ctr">
              <a:buNone/>
            </a:pPr>
            <a:r>
              <a:rPr lang="en-US" sz="3200" b="1" dirty="0">
                <a:ln w="22225">
                  <a:solidFill>
                    <a:schemeClr val="accent2"/>
                  </a:solidFill>
                  <a:prstDash val="solid"/>
                </a:ln>
                <a:solidFill>
                  <a:srgbClr val="0000FF"/>
                </a:solidFill>
                <a:effectLst/>
              </a:rPr>
              <a:t>Global Scenario of E-Waste</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The global growth in electrical and electronics equipment production and its consumption has increased day by day enormously due to technological boom.</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The main reason is increasing market penetration of products, development of a replacement market and high product </a:t>
            </a:r>
            <a:r>
              <a:rPr lang="en-US" sz="2400" dirty="0" err="1">
                <a:latin typeface="Times New Roman" panose="02020603050405020304" pitchFamily="18" charset="0"/>
                <a:cs typeface="Times New Roman" panose="02020603050405020304" pitchFamily="18" charset="0"/>
              </a:rPr>
              <a:t>obsolescece</a:t>
            </a:r>
            <a:r>
              <a:rPr lang="en-US" sz="2400" dirty="0">
                <a:latin typeface="Times New Roman" panose="02020603050405020304" pitchFamily="18" charset="0"/>
                <a:cs typeface="Times New Roman" panose="02020603050405020304" pitchFamily="18" charset="0"/>
              </a:rPr>
              <a:t> rate.</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As a impact, there is a constant decrease in the price and increase in the internet usage.</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The World Health Organization (WHO) and the German Ministry of Economic Cooperation and Development  also substantially contributed to this year’s Global E-waste Monitor 2020.  </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A record 53.6 million metric </a:t>
            </a:r>
            <a:r>
              <a:rPr lang="en-US" sz="2400" dirty="0" err="1">
                <a:latin typeface="Times New Roman" panose="02020603050405020304" pitchFamily="18" charset="0"/>
                <a:cs typeface="Times New Roman" panose="02020603050405020304" pitchFamily="18" charset="0"/>
              </a:rPr>
              <a:t>tonnes</a:t>
            </a:r>
            <a:r>
              <a:rPr lang="en-US" sz="2400" dirty="0">
                <a:latin typeface="Times New Roman" panose="02020603050405020304" pitchFamily="18" charset="0"/>
                <a:cs typeface="Times New Roman" panose="02020603050405020304" pitchFamily="18" charset="0"/>
              </a:rPr>
              <a:t> (Mt) of electronic waste was generated worldwide in 2019, up 21 per cent in just five years, according to the UN’s Global E-waste Monitor 2020, released today.</a:t>
            </a:r>
          </a:p>
          <a:p>
            <a:pPr algn="just">
              <a:buFont typeface="Wingdings" panose="05000000000000000000" charset="0"/>
              <a:buChar char="v"/>
            </a:pPr>
            <a:r>
              <a:rPr lang="en-US" sz="2400" dirty="0">
                <a:latin typeface="Times New Roman" panose="02020603050405020304" pitchFamily="18" charset="0"/>
                <a:cs typeface="Times New Roman" panose="02020603050405020304" pitchFamily="18" charset="0"/>
              </a:rPr>
              <a:t>The new report also predicts global e-waste - discarded products with a battery or plug - will reach 74 Mt by 2030, almost a doubling of e-waste in just 16 years.</a:t>
            </a:r>
          </a:p>
          <a:p>
            <a:pPr marL="0" indent="0">
              <a:buFont typeface="Wingdings" panose="05000000000000000000" charset="0"/>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a:pPr>
                <a:defRPr/>
              </a:pPr>
              <a:t>28-Jun-21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0750" y="163830"/>
            <a:ext cx="10633075" cy="6708140"/>
          </a:xfrm>
        </p:spPr>
        <p:txBody>
          <a:bodyPr/>
          <a:lstStyle/>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rPr>
              <a:t>This makes e-waste the world’s fastest-growing domestic waste stream, fueled mainly by higher consumption rates of electric and electronic equipment, short life cycles, and few options for repair.</a:t>
            </a:r>
          </a:p>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17.4 per cent of 2019’s e-waste was collected and recycled. This means that </a:t>
            </a:r>
            <a:r>
              <a:rPr lang="en-US" sz="2400">
                <a:solidFill>
                  <a:srgbClr val="0000FF"/>
                </a:solidFill>
                <a:latin typeface="Times New Roman" panose="02020603050405020304" pitchFamily="18" charset="0"/>
                <a:cs typeface="Times New Roman" panose="02020603050405020304" pitchFamily="18" charset="0"/>
                <a:sym typeface="+mn-ea"/>
              </a:rPr>
              <a:t>gold, silver, copper, platinum</a:t>
            </a:r>
            <a:r>
              <a:rPr lang="en-US" sz="2400">
                <a:latin typeface="Times New Roman" panose="02020603050405020304" pitchFamily="18" charset="0"/>
                <a:cs typeface="Times New Roman" panose="02020603050405020304" pitchFamily="18" charset="0"/>
                <a:sym typeface="+mn-ea"/>
              </a:rPr>
              <a:t> and other high-value recoverable materials.</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According to the report</a:t>
            </a:r>
            <a:r>
              <a:rPr lang="en-US" sz="2400">
                <a:latin typeface="Times New Roman" panose="02020603050405020304" pitchFamily="18" charset="0"/>
                <a:cs typeface="Times New Roman" panose="02020603050405020304" pitchFamily="18" charset="0"/>
              </a:rPr>
              <a:t>, Asia generated the greatest volume of e-waste in 2019 — some 24.9 Mt, followed by the Americas (13.1 Mt) and Europe (12 Mt), while Africa and Oceania generated 2.9 Mt and 0.7 Mt respectively.</a:t>
            </a:r>
          </a:p>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rPr>
              <a:t>For perspective, last year’s e-waste weighed substantially more than all the adults in Europe, or as much as 350 cruise ships the size of the Queen Mary 2, enough to form a line 125 km long.</a:t>
            </a:r>
          </a:p>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rPr>
              <a:t>E-waste is a health and environmental hazard, containing toxic additives or hazardous substances such as mercury, which </a:t>
            </a:r>
            <a:r>
              <a:rPr lang="en-US" sz="2400">
                <a:solidFill>
                  <a:srgbClr val="FF0000"/>
                </a:solidFill>
                <a:latin typeface="Times New Roman" panose="02020603050405020304" pitchFamily="18" charset="0"/>
                <a:cs typeface="Times New Roman" panose="02020603050405020304" pitchFamily="18" charset="0"/>
              </a:rPr>
              <a:t>damages the human brain and / or coordination system.</a:t>
            </a:r>
          </a:p>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Possession of e-waste might increase the economic value but it also poses serious threat to humanity and its existence.</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a:pPr>
                <a:defRPr/>
              </a:pPr>
              <a:t>28-Jun-21</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280319" y="457200"/>
            <a:ext cx="10476706" cy="6172200"/>
          </a:xfrm>
          <a:prstGeom prst="rect">
            <a:avLst/>
          </a:prstGeom>
        </p:spPr>
        <p:txBody>
          <a:bodyPr/>
          <a:lstStyle/>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3200" b="0" i="0" u="none" strike="noStrike" kern="1200" cap="none" spc="0" normalizeH="0" baseline="0" noProof="0" dirty="0" smtClean="0">
              <a:ln>
                <a:noFill/>
              </a:ln>
              <a:solidFill>
                <a:schemeClr val="tx1"/>
              </a:solidFill>
              <a:effectLst/>
              <a:uLnTx/>
              <a:uFillTx/>
              <a:latin typeface="+mn-lt"/>
              <a:ea typeface="+mn-ea"/>
              <a:cs typeface="+mn-cs"/>
            </a:endParaRPr>
          </a:p>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3050" marR="0" lvl="0" indent="-273050" algn="ctr" defTabSz="914400" rtl="0" eaLnBrk="0" fontAlgn="base" latinLnBrk="0" hangingPunct="0">
              <a:lnSpc>
                <a:spcPct val="100000"/>
              </a:lnSpc>
              <a:spcBef>
                <a:spcPct val="20000"/>
              </a:spcBef>
              <a:spcAft>
                <a:spcPct val="0"/>
              </a:spcAft>
              <a:buClrTx/>
              <a:buSzPct val="80000"/>
              <a:tabLst/>
              <a:defRPr/>
            </a:pPr>
            <a:endParaRPr kumimoji="0" lang="en-US" alt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Rectangle 2"/>
          <p:cNvSpPr/>
          <p:nvPr/>
        </p:nvSpPr>
        <p:spPr>
          <a:xfrm>
            <a:off x="746919" y="381000"/>
            <a:ext cx="8153400" cy="5832366"/>
          </a:xfrm>
          <a:prstGeom prst="rect">
            <a:avLst/>
          </a:prstGeom>
        </p:spPr>
        <p:txBody>
          <a:bodyPr wrap="square">
            <a:spAutoFit/>
          </a:bodyPr>
          <a:lstStyle/>
          <a:p>
            <a:pPr algn="ctr">
              <a:lnSpc>
                <a:spcPct val="150000"/>
              </a:lnSpc>
            </a:pPr>
            <a:r>
              <a:rPr lang="en-US" sz="4400" b="1" dirty="0" smtClean="0">
                <a:solidFill>
                  <a:srgbClr val="FF0000"/>
                </a:solidFill>
                <a:effectLst>
                  <a:outerShdw blurRad="38100" dist="38100" dir="2700000" algn="tl">
                    <a:srgbClr val="000000">
                      <a:alpha val="43137"/>
                    </a:srgbClr>
                  </a:outerShdw>
                </a:effectLst>
                <a:latin typeface="Adobe Devanagari" pitchFamily="18" charset="0"/>
                <a:cs typeface="Adobe Devanagari" pitchFamily="18" charset="0"/>
              </a:rPr>
              <a:t>E - </a:t>
            </a:r>
            <a:r>
              <a:rPr lang="en-US" sz="4400" b="1" dirty="0" smtClean="0">
                <a:solidFill>
                  <a:srgbClr val="FF0000"/>
                </a:solidFill>
                <a:effectLst>
                  <a:outerShdw blurRad="38100" dist="38100" dir="2700000" algn="tl">
                    <a:srgbClr val="000000">
                      <a:alpha val="43137"/>
                    </a:srgbClr>
                  </a:outerShdw>
                </a:effectLst>
                <a:latin typeface="Adobe Devanagari" pitchFamily="18" charset="0"/>
                <a:cs typeface="Adobe Devanagari" pitchFamily="18" charset="0"/>
              </a:rPr>
              <a:t>WASTE IN INDIA</a:t>
            </a:r>
          </a:p>
          <a:p>
            <a:pPr>
              <a:lnSpc>
                <a:spcPct val="150000"/>
              </a:lnSpc>
            </a:pPr>
            <a:r>
              <a:rPr lang="en-US" sz="2200" b="1" dirty="0" smtClean="0">
                <a:solidFill>
                  <a:srgbClr val="FF0000"/>
                </a:solidFill>
                <a:effectLst>
                  <a:outerShdw blurRad="38100" dist="38100" dir="2700000" algn="tl">
                    <a:srgbClr val="000000">
                      <a:alpha val="43137"/>
                    </a:srgbClr>
                  </a:outerShdw>
                </a:effectLst>
                <a:latin typeface="Adobe Devanagari" pitchFamily="18" charset="0"/>
                <a:cs typeface="Adobe Devanagari" pitchFamily="18" charset="0"/>
              </a:rPr>
              <a:t>Introduction </a:t>
            </a:r>
          </a:p>
          <a:p>
            <a:pPr lvl="0" algn="just">
              <a:lnSpc>
                <a:spcPct val="150000"/>
              </a:lnSpc>
              <a:spcAft>
                <a:spcPts val="1200"/>
              </a:spcAft>
              <a:buFont typeface="Wingdings" pitchFamily="2" charset="2"/>
              <a:buChar char="Ø"/>
            </a:pPr>
            <a:r>
              <a:rPr lang="en-US" sz="2200" b="1" dirty="0" smtClean="0">
                <a:latin typeface="Adobe Devanagari" pitchFamily="18" charset="0"/>
                <a:cs typeface="Adobe Devanagari" pitchFamily="18" charset="0"/>
              </a:rPr>
              <a:t>India (3.2 million </a:t>
            </a:r>
            <a:r>
              <a:rPr lang="en-US" sz="2200" b="1" dirty="0" err="1" smtClean="0">
                <a:latin typeface="Adobe Devanagari" pitchFamily="18" charset="0"/>
                <a:cs typeface="Adobe Devanagari" pitchFamily="18" charset="0"/>
              </a:rPr>
              <a:t>tonnes</a:t>
            </a:r>
            <a:r>
              <a:rPr lang="en-US" sz="2200" b="1" dirty="0" smtClean="0">
                <a:latin typeface="Adobe Devanagari" pitchFamily="18" charset="0"/>
                <a:cs typeface="Adobe Devanagari" pitchFamily="18" charset="0"/>
              </a:rPr>
              <a:t>) is third largest top e-waste generator in the world after China (10.1 million </a:t>
            </a:r>
            <a:r>
              <a:rPr lang="en-US" sz="2200" b="1" dirty="0" err="1" smtClean="0">
                <a:latin typeface="Adobe Devanagari" pitchFamily="18" charset="0"/>
                <a:cs typeface="Adobe Devanagari" pitchFamily="18" charset="0"/>
              </a:rPr>
              <a:t>tonnes</a:t>
            </a:r>
            <a:r>
              <a:rPr lang="en-US" sz="2200" b="1" dirty="0" smtClean="0">
                <a:latin typeface="Adobe Devanagari" pitchFamily="18" charset="0"/>
                <a:cs typeface="Adobe Devanagari" pitchFamily="18" charset="0"/>
              </a:rPr>
              <a:t>), and the USA (6.9 million </a:t>
            </a:r>
            <a:r>
              <a:rPr lang="en-US" sz="2200" b="1" dirty="0" err="1" smtClean="0">
                <a:latin typeface="Adobe Devanagari" pitchFamily="18" charset="0"/>
                <a:cs typeface="Adobe Devanagari" pitchFamily="18" charset="0"/>
              </a:rPr>
              <a:t>tonnes</a:t>
            </a:r>
            <a:r>
              <a:rPr lang="en-US" sz="2200" b="1" dirty="0" smtClean="0">
                <a:latin typeface="Adobe Devanagari" pitchFamily="18" charset="0"/>
                <a:cs typeface="Adobe Devanagari" pitchFamily="18" charset="0"/>
              </a:rPr>
              <a:t>). These countries together contributed 38% of total 53.6 million </a:t>
            </a:r>
            <a:r>
              <a:rPr lang="en-US" sz="2200" b="1" dirty="0" err="1" smtClean="0">
                <a:latin typeface="Adobe Devanagari" pitchFamily="18" charset="0"/>
                <a:cs typeface="Adobe Devanagari" pitchFamily="18" charset="0"/>
              </a:rPr>
              <a:t>tonnes</a:t>
            </a:r>
            <a:r>
              <a:rPr lang="en-US" sz="2200" b="1" dirty="0" smtClean="0">
                <a:latin typeface="Adobe Devanagari" pitchFamily="18" charset="0"/>
                <a:cs typeface="Adobe Devanagari" pitchFamily="18" charset="0"/>
              </a:rPr>
              <a:t> (Mt) of e-waste, generated worldwide in 2019.</a:t>
            </a:r>
          </a:p>
          <a:p>
            <a:pPr algn="just">
              <a:lnSpc>
                <a:spcPct val="150000"/>
              </a:lnSpc>
              <a:spcAft>
                <a:spcPts val="1200"/>
              </a:spcAft>
              <a:buFont typeface="Wingdings" pitchFamily="2" charset="2"/>
              <a:buChar char="Ø"/>
            </a:pPr>
            <a:r>
              <a:rPr lang="en-US" sz="2200" b="1" dirty="0" smtClean="0">
                <a:latin typeface="Adobe Devanagari" pitchFamily="18" charset="0"/>
                <a:cs typeface="Adobe Devanagari" pitchFamily="18" charset="0"/>
              </a:rPr>
              <a:t>Electronic Waste Management in India identified that computer equipment account for almost 70 % of e-waste, followed by telecommunication equipment phones (12 %), electrical equipment (8 %), and medical equipment (7 %) with remaining from household e-waste.</a:t>
            </a:r>
            <a:endParaRPr lang="en-IN" sz="2200" b="1" dirty="0">
              <a:solidFill>
                <a:srgbClr val="000000"/>
              </a:solidFill>
              <a:latin typeface="Adobe Devanagari" pitchFamily="18" charset="0"/>
              <a:cs typeface="Adobe Devanagari" pitchFamily="18" charset="0"/>
            </a:endParaRPr>
          </a:p>
        </p:txBody>
      </p:sp>
      <p:pic>
        <p:nvPicPr>
          <p:cNvPr id="4" name="Picture 3"/>
          <p:cNvPicPr/>
          <p:nvPr/>
        </p:nvPicPr>
        <p:blipFill>
          <a:blip r:embed="rId2"/>
          <a:srcRect/>
          <a:stretch>
            <a:fillRect/>
          </a:stretch>
        </p:blipFill>
        <p:spPr bwMode="auto">
          <a:xfrm>
            <a:off x="8976519" y="685800"/>
            <a:ext cx="2971800" cy="2795587"/>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8900319" y="3810000"/>
            <a:ext cx="2957513"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280319" y="457200"/>
            <a:ext cx="10476706" cy="6172200"/>
          </a:xfrm>
          <a:prstGeom prst="rect">
            <a:avLst/>
          </a:prstGeom>
        </p:spPr>
        <p:txBody>
          <a:bodyPr/>
          <a:lstStyle/>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3200" b="0" i="0" u="none" strike="noStrike" kern="1200" cap="none" spc="0" normalizeH="0" baseline="0" noProof="0" dirty="0" smtClean="0">
              <a:ln>
                <a:noFill/>
              </a:ln>
              <a:solidFill>
                <a:schemeClr val="tx1"/>
              </a:solidFill>
              <a:effectLst/>
              <a:uLnTx/>
              <a:uFillTx/>
              <a:latin typeface="+mn-lt"/>
              <a:ea typeface="+mn-ea"/>
              <a:cs typeface="+mn-cs"/>
            </a:endParaRPr>
          </a:p>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3050" marR="0" lvl="0" indent="-273050" algn="ctr"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tabLst/>
              <a:defRPr/>
            </a:pPr>
            <a:endParaRPr kumimoji="0" lang="en-I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3050" marR="0" lvl="0" indent="-273050" algn="ctr" defTabSz="914400" rtl="0" eaLnBrk="0" fontAlgn="base" latinLnBrk="0" hangingPunct="0">
              <a:lnSpc>
                <a:spcPct val="100000"/>
              </a:lnSpc>
              <a:spcBef>
                <a:spcPct val="20000"/>
              </a:spcBef>
              <a:spcAft>
                <a:spcPct val="0"/>
              </a:spcAft>
              <a:buClrTx/>
              <a:buSzPct val="80000"/>
              <a:tabLst/>
              <a:defRPr/>
            </a:pPr>
            <a:endParaRPr kumimoji="0" lang="en-US" alt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Rectangle 2"/>
          <p:cNvSpPr/>
          <p:nvPr/>
        </p:nvSpPr>
        <p:spPr>
          <a:xfrm>
            <a:off x="823119" y="457200"/>
            <a:ext cx="7467600" cy="5943935"/>
          </a:xfrm>
          <a:prstGeom prst="rect">
            <a:avLst/>
          </a:prstGeom>
        </p:spPr>
        <p:txBody>
          <a:bodyPr wrap="square">
            <a:spAutoFit/>
          </a:bodyPr>
          <a:lstStyle/>
          <a:p>
            <a:pPr algn="just">
              <a:lnSpc>
                <a:spcPct val="150000"/>
              </a:lnSpc>
              <a:spcAft>
                <a:spcPts val="1200"/>
              </a:spcAft>
              <a:buFont typeface="Wingdings" pitchFamily="2" charset="2"/>
              <a:buChar char="Ø"/>
            </a:pPr>
            <a:r>
              <a:rPr lang="en-US" sz="2200" b="1" dirty="0" smtClean="0">
                <a:latin typeface="Adobe Devanagari" pitchFamily="18" charset="0"/>
                <a:cs typeface="Adobe Devanagari" pitchFamily="18" charset="0"/>
              </a:rPr>
              <a:t>Central Pollution Control board  reported by India collected just 10 per cent of the electronic waste (e-waste) estimated to have been generated in the country 2018-19 and 3.5 per cent of that in the generated in 2017-18.</a:t>
            </a:r>
          </a:p>
          <a:p>
            <a:pPr algn="just">
              <a:lnSpc>
                <a:spcPct val="150000"/>
              </a:lnSpc>
              <a:spcAft>
                <a:spcPts val="1200"/>
              </a:spcAft>
              <a:buFont typeface="Wingdings" pitchFamily="2" charset="2"/>
              <a:buChar char="Ø"/>
            </a:pPr>
            <a:r>
              <a:rPr lang="en-US" sz="2200" b="1" dirty="0" err="1" smtClean="0">
                <a:latin typeface="Adobe Devanagari" pitchFamily="18" charset="0"/>
                <a:cs typeface="Adobe Devanagari" pitchFamily="18" charset="0"/>
              </a:rPr>
              <a:t>Seelampur</a:t>
            </a:r>
            <a:r>
              <a:rPr lang="en-US" sz="2200" b="1" dirty="0" smtClean="0">
                <a:latin typeface="Adobe Devanagari" pitchFamily="18" charset="0"/>
                <a:cs typeface="Adobe Devanagari" pitchFamily="18" charset="0"/>
              </a:rPr>
              <a:t> in Delhi is the largest e-waste dismantling centre of India. Adults as well as children spend 8–10 hours daily extracting reusable components and precious metals like copper, gold and various functional parts from the devices.</a:t>
            </a:r>
          </a:p>
          <a:p>
            <a:pPr algn="just">
              <a:lnSpc>
                <a:spcPct val="150000"/>
              </a:lnSpc>
              <a:spcAft>
                <a:spcPts val="1200"/>
              </a:spcAft>
              <a:buFont typeface="Wingdings" pitchFamily="2" charset="2"/>
              <a:buChar char="Ø"/>
            </a:pPr>
            <a:r>
              <a:rPr lang="en-US" sz="2200" b="1" dirty="0" smtClean="0">
                <a:latin typeface="Adobe Devanagari" pitchFamily="18" charset="0"/>
                <a:cs typeface="Adobe Devanagari" pitchFamily="18" charset="0"/>
              </a:rPr>
              <a:t>With COVID-19 keeping people indoors, the usage is only getting higher and without proper intervention, it is likely to be over 100 million </a:t>
            </a:r>
            <a:r>
              <a:rPr lang="en-US" sz="2200" b="1" dirty="0" err="1" smtClean="0">
                <a:latin typeface="Adobe Devanagari" pitchFamily="18" charset="0"/>
                <a:cs typeface="Adobe Devanagari" pitchFamily="18" charset="0"/>
              </a:rPr>
              <a:t>tonnes</a:t>
            </a:r>
            <a:r>
              <a:rPr lang="en-US" sz="2200" b="1" dirty="0" smtClean="0">
                <a:latin typeface="Adobe Devanagari" pitchFamily="18" charset="0"/>
                <a:cs typeface="Adobe Devanagari" pitchFamily="18" charset="0"/>
              </a:rPr>
              <a:t> by 2050.</a:t>
            </a:r>
          </a:p>
        </p:txBody>
      </p:sp>
      <p:pic>
        <p:nvPicPr>
          <p:cNvPr id="47106" name="Picture 2"/>
          <p:cNvPicPr>
            <a:picLocks noChangeAspect="1" noChangeArrowheads="1"/>
          </p:cNvPicPr>
          <p:nvPr/>
        </p:nvPicPr>
        <p:blipFill>
          <a:blip r:embed="rId2"/>
          <a:srcRect/>
          <a:stretch>
            <a:fillRect/>
          </a:stretch>
        </p:blipFill>
        <p:spPr bwMode="auto">
          <a:xfrm>
            <a:off x="8366919" y="2590800"/>
            <a:ext cx="3429000" cy="2057400"/>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8366919" y="457200"/>
            <a:ext cx="3536322" cy="1871663"/>
          </a:xfrm>
          <a:prstGeom prst="rect">
            <a:avLst/>
          </a:prstGeom>
          <a:noFill/>
          <a:ln w="9525">
            <a:noFill/>
            <a:miter lim="800000"/>
            <a:headEnd/>
            <a:tailEnd/>
          </a:ln>
          <a:effectLst/>
        </p:spPr>
      </p:pic>
      <p:sp>
        <p:nvSpPr>
          <p:cNvPr id="6" name="Rectangle 5"/>
          <p:cNvSpPr/>
          <p:nvPr/>
        </p:nvSpPr>
        <p:spPr>
          <a:xfrm>
            <a:off x="8519319" y="609600"/>
            <a:ext cx="29718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rgbClr val="FF0000"/>
                </a:solidFill>
                <a:effectLst>
                  <a:outerShdw blurRad="38100" dist="38100" dir="2700000" algn="tl">
                    <a:srgbClr val="000000">
                      <a:alpha val="43137"/>
                    </a:srgbClr>
                  </a:outerShdw>
                </a:effectLst>
              </a:rPr>
              <a:t>METAL REFINE SYSTEM</a:t>
            </a:r>
            <a:endParaRPr lang="en-US" dirty="0">
              <a:solidFill>
                <a:srgbClr val="FF0000"/>
              </a:solidFill>
              <a:effectLst>
                <a:outerShdw blurRad="38100" dist="38100" dir="2700000" algn="tl">
                  <a:srgbClr val="000000">
                    <a:alpha val="43137"/>
                  </a:srgbClr>
                </a:outerShdw>
              </a:effectLst>
            </a:endParaRPr>
          </a:p>
        </p:txBody>
      </p:sp>
      <p:pic>
        <p:nvPicPr>
          <p:cNvPr id="47108" name="Picture 4"/>
          <p:cNvPicPr>
            <a:picLocks noChangeAspect="1" noChangeArrowheads="1"/>
          </p:cNvPicPr>
          <p:nvPr/>
        </p:nvPicPr>
        <p:blipFill>
          <a:blip r:embed="rId4"/>
          <a:srcRect/>
          <a:stretch>
            <a:fillRect/>
          </a:stretch>
        </p:blipFill>
        <p:spPr bwMode="auto">
          <a:xfrm>
            <a:off x="8290719" y="4800600"/>
            <a:ext cx="3505200" cy="1762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919" y="0"/>
            <a:ext cx="10210800" cy="1323439"/>
          </a:xfrm>
          <a:prstGeom prst="rect">
            <a:avLst/>
          </a:prstGeom>
        </p:spPr>
        <p:txBody>
          <a:bodyPr wrap="square">
            <a:spAutoFit/>
          </a:bodyPr>
          <a:lstStyle/>
          <a:p>
            <a:pPr algn="ctr"/>
            <a:r>
              <a:rPr lang="en-US" sz="4000" b="1" dirty="0" smtClean="0">
                <a:solidFill>
                  <a:srgbClr val="FF0000"/>
                </a:solidFill>
                <a:effectLst>
                  <a:outerShdw blurRad="38100" dist="38100" dir="2700000" algn="tl">
                    <a:srgbClr val="000000">
                      <a:alpha val="43137"/>
                    </a:srgbClr>
                  </a:outerShdw>
                </a:effectLst>
              </a:rPr>
              <a:t>State and City wise Electronics Waste generation in India</a:t>
            </a:r>
          </a:p>
        </p:txBody>
      </p:sp>
      <p:sp>
        <p:nvSpPr>
          <p:cNvPr id="3" name="Rectangle 2"/>
          <p:cNvSpPr/>
          <p:nvPr/>
        </p:nvSpPr>
        <p:spPr>
          <a:xfrm>
            <a:off x="823119" y="1828800"/>
            <a:ext cx="5638800" cy="4524315"/>
          </a:xfrm>
          <a:prstGeom prst="rect">
            <a:avLst/>
          </a:prstGeom>
        </p:spPr>
        <p:txBody>
          <a:bodyPr wrap="square">
            <a:spAutoFit/>
          </a:bodyPr>
          <a:lstStyle/>
          <a:p>
            <a:pPr lvl="0" algn="just">
              <a:lnSpc>
                <a:spcPct val="150000"/>
              </a:lnSpc>
              <a:buFont typeface="Wingdings" pitchFamily="2" charset="2"/>
              <a:buChar char="Ø"/>
            </a:pPr>
            <a:r>
              <a:rPr lang="en-US" sz="2400" b="1" dirty="0" smtClean="0">
                <a:latin typeface="Adobe Devanagari" pitchFamily="18" charset="0"/>
                <a:cs typeface="Adobe Devanagari" pitchFamily="18" charset="0"/>
              </a:rPr>
              <a:t>In India, among top ten cities, Mumbai ranks first in generating e-waste followed by Delhi, Bangalore, Chennai, Kolkata, Ahmadabad, Hyderabad, </a:t>
            </a:r>
            <a:r>
              <a:rPr lang="en-US" sz="2400" b="1" dirty="0" err="1" smtClean="0">
                <a:latin typeface="Adobe Devanagari" pitchFamily="18" charset="0"/>
                <a:cs typeface="Adobe Devanagari" pitchFamily="18" charset="0"/>
              </a:rPr>
              <a:t>Pune</a:t>
            </a:r>
            <a:r>
              <a:rPr lang="en-US" sz="2400" b="1" dirty="0" smtClean="0">
                <a:latin typeface="Adobe Devanagari" pitchFamily="18" charset="0"/>
                <a:cs typeface="Adobe Devanagari" pitchFamily="18" charset="0"/>
              </a:rPr>
              <a:t>, </a:t>
            </a:r>
            <a:r>
              <a:rPr lang="en-US" sz="2400" b="1" dirty="0" err="1" smtClean="0">
                <a:latin typeface="Adobe Devanagari" pitchFamily="18" charset="0"/>
                <a:cs typeface="Adobe Devanagari" pitchFamily="18" charset="0"/>
              </a:rPr>
              <a:t>Surat</a:t>
            </a:r>
            <a:r>
              <a:rPr lang="en-US" sz="2400" b="1" dirty="0" smtClean="0">
                <a:latin typeface="Adobe Devanagari" pitchFamily="18" charset="0"/>
                <a:cs typeface="Adobe Devanagari" pitchFamily="18" charset="0"/>
              </a:rPr>
              <a:t> and Nagpur. </a:t>
            </a:r>
          </a:p>
          <a:p>
            <a:pPr lvl="0" algn="just">
              <a:lnSpc>
                <a:spcPct val="150000"/>
              </a:lnSpc>
              <a:buFont typeface="Wingdings" pitchFamily="2" charset="2"/>
              <a:buChar char="Ø"/>
            </a:pPr>
            <a:r>
              <a:rPr lang="en-US" sz="2400" b="1" dirty="0" smtClean="0">
                <a:latin typeface="Adobe Devanagari" pitchFamily="18" charset="0"/>
                <a:cs typeface="Adobe Devanagari" pitchFamily="18" charset="0"/>
              </a:rPr>
              <a:t>The 65 cities generate more than 60% of the total generated e- waste, whereas, 10 states generate 70% of the total e-waste. </a:t>
            </a:r>
            <a:endParaRPr lang="en-US" sz="2400" b="1" dirty="0">
              <a:latin typeface="Adobe Devanagari" pitchFamily="18" charset="0"/>
              <a:cs typeface="Adobe Devanagari" pitchFamily="18" charset="0"/>
            </a:endParaRPr>
          </a:p>
        </p:txBody>
      </p:sp>
      <p:pic>
        <p:nvPicPr>
          <p:cNvPr id="5" name="Picture 4"/>
          <p:cNvPicPr/>
          <p:nvPr/>
        </p:nvPicPr>
        <p:blipFill>
          <a:blip r:embed="rId2"/>
          <a:srcRect/>
          <a:stretch>
            <a:fillRect/>
          </a:stretch>
        </p:blipFill>
        <p:spPr bwMode="auto">
          <a:xfrm>
            <a:off x="6614319" y="1371600"/>
            <a:ext cx="5181600" cy="3857625"/>
          </a:xfrm>
          <a:prstGeom prst="rect">
            <a:avLst/>
          </a:prstGeom>
          <a:noFill/>
          <a:ln w="9525">
            <a:noFill/>
            <a:miter lim="800000"/>
            <a:headEnd/>
            <a:tailEnd/>
          </a:ln>
        </p:spPr>
      </p:pic>
      <p:sp>
        <p:nvSpPr>
          <p:cNvPr id="6" name="Rectangle 5"/>
          <p:cNvSpPr/>
          <p:nvPr/>
        </p:nvSpPr>
        <p:spPr>
          <a:xfrm>
            <a:off x="6995319" y="5334000"/>
            <a:ext cx="43434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FF0000"/>
                </a:solidFill>
                <a:effectLst>
                  <a:outerShdw blurRad="38100" dist="38100" dir="2700000" algn="tl">
                    <a:srgbClr val="000000">
                      <a:alpha val="43137"/>
                    </a:srgbClr>
                  </a:outerShdw>
                </a:effectLst>
              </a:rPr>
              <a:t>State wise Generation of E-Waste </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5623719" y="457200"/>
            <a:ext cx="6172200" cy="5638800"/>
          </a:xfrm>
          <a:prstGeom prst="rect">
            <a:avLst/>
          </a:prstGeom>
          <a:noFill/>
          <a:ln w="9525">
            <a:noFill/>
            <a:miter lim="800000"/>
            <a:headEnd/>
            <a:tailEnd/>
          </a:ln>
        </p:spPr>
      </p:pic>
      <p:sp>
        <p:nvSpPr>
          <p:cNvPr id="4" name="Rectangle 3"/>
          <p:cNvSpPr/>
          <p:nvPr/>
        </p:nvSpPr>
        <p:spPr>
          <a:xfrm>
            <a:off x="1051719" y="609600"/>
            <a:ext cx="5486400" cy="6186309"/>
          </a:xfrm>
          <a:prstGeom prst="rect">
            <a:avLst/>
          </a:prstGeom>
        </p:spPr>
        <p:txBody>
          <a:bodyPr wrap="square">
            <a:spAutoFit/>
          </a:bodyPr>
          <a:lstStyle/>
          <a:p>
            <a:pPr algn="ctr"/>
            <a:r>
              <a:rPr lang="en-US" sz="3200" b="1" dirty="0" smtClean="0">
                <a:solidFill>
                  <a:srgbClr val="FF0000"/>
                </a:solidFill>
                <a:latin typeface="Adobe Devanagari" pitchFamily="18" charset="0"/>
                <a:cs typeface="Adobe Devanagari" pitchFamily="18" charset="0"/>
              </a:rPr>
              <a:t>E-WASTE PILING UP </a:t>
            </a:r>
            <a:endParaRPr lang="en-US" sz="3200" b="1" dirty="0" smtClean="0">
              <a:solidFill>
                <a:srgbClr val="FF0000"/>
              </a:solidFill>
              <a:latin typeface="Adobe Devanagari" pitchFamily="18" charset="0"/>
              <a:cs typeface="Adobe Devanagari" pitchFamily="18" charset="0"/>
            </a:endParaRPr>
          </a:p>
          <a:p>
            <a:pPr>
              <a:spcAft>
                <a:spcPts val="1200"/>
              </a:spcAft>
            </a:pPr>
            <a:r>
              <a:rPr lang="en-US" sz="2400" b="1" dirty="0" smtClean="0">
                <a:latin typeface="Adobe Devanagari" pitchFamily="18" charset="0"/>
                <a:cs typeface="Adobe Devanagari" pitchFamily="18" charset="0"/>
              </a:rPr>
              <a:t>Mumbai at present tops the list</a:t>
            </a:r>
          </a:p>
          <a:p>
            <a:pPr>
              <a:spcAft>
                <a:spcPts val="1200"/>
              </a:spcAft>
            </a:pPr>
            <a:r>
              <a:rPr lang="en-US" sz="2400" b="1" dirty="0" smtClean="0">
                <a:latin typeface="Adobe Devanagari" pitchFamily="18" charset="0"/>
                <a:cs typeface="Adobe Devanagari" pitchFamily="18" charset="0"/>
              </a:rPr>
              <a:t>(1,000 kilograms, we will have 1 </a:t>
            </a:r>
            <a:r>
              <a:rPr lang="en-US" sz="2400" b="1" dirty="0" err="1" smtClean="0">
                <a:latin typeface="Adobe Devanagari" pitchFamily="18" charset="0"/>
                <a:cs typeface="Adobe Devanagari" pitchFamily="18" charset="0"/>
              </a:rPr>
              <a:t>tonne</a:t>
            </a:r>
            <a:r>
              <a:rPr lang="en-US" sz="2400" b="1" dirty="0" smtClean="0">
                <a:latin typeface="Adobe Devanagari" pitchFamily="18" charset="0"/>
                <a:cs typeface="Adobe Devanagari" pitchFamily="18" charset="0"/>
              </a:rPr>
              <a:t>)</a:t>
            </a:r>
          </a:p>
          <a:p>
            <a:pPr>
              <a:spcAft>
                <a:spcPts val="1200"/>
              </a:spcAft>
            </a:pPr>
            <a:r>
              <a:rPr lang="en-US" sz="2400" b="1" dirty="0" smtClean="0">
                <a:latin typeface="Adobe Devanagari" pitchFamily="18" charset="0"/>
                <a:cs typeface="Adobe Devanagari" pitchFamily="18" charset="0"/>
              </a:rPr>
              <a:t>Mumbai - 11, 017 </a:t>
            </a:r>
            <a:r>
              <a:rPr lang="en-US" sz="2400" b="1" dirty="0" err="1" smtClean="0">
                <a:latin typeface="Adobe Devanagari" pitchFamily="18" charset="0"/>
                <a:cs typeface="Adobe Devanagari" pitchFamily="18" charset="0"/>
              </a:rPr>
              <a:t>tonnes</a:t>
            </a:r>
            <a:endParaRPr lang="en-US" sz="2400" b="1" dirty="0" smtClean="0">
              <a:latin typeface="Adobe Devanagari" pitchFamily="18" charset="0"/>
              <a:cs typeface="Adobe Devanagari" pitchFamily="18" charset="0"/>
            </a:endParaRPr>
          </a:p>
          <a:p>
            <a:pPr>
              <a:spcAft>
                <a:spcPts val="1200"/>
              </a:spcAft>
            </a:pPr>
            <a:r>
              <a:rPr lang="en-US" sz="2400" b="1" dirty="0" smtClean="0">
                <a:latin typeface="Adobe Devanagari" pitchFamily="18" charset="0"/>
                <a:cs typeface="Adobe Devanagari" pitchFamily="18" charset="0"/>
              </a:rPr>
              <a:t>Delhi - 9,730 </a:t>
            </a:r>
            <a:r>
              <a:rPr lang="en-US" sz="2400" b="1" dirty="0" err="1" smtClean="0">
                <a:latin typeface="Adobe Devanagari" pitchFamily="18" charset="0"/>
                <a:cs typeface="Adobe Devanagari" pitchFamily="18" charset="0"/>
              </a:rPr>
              <a:t>tonnes</a:t>
            </a:r>
            <a:endParaRPr lang="en-US" sz="2400" b="1" dirty="0" smtClean="0">
              <a:latin typeface="Adobe Devanagari" pitchFamily="18" charset="0"/>
              <a:cs typeface="Adobe Devanagari" pitchFamily="18" charset="0"/>
            </a:endParaRPr>
          </a:p>
          <a:p>
            <a:pPr>
              <a:spcAft>
                <a:spcPts val="1200"/>
              </a:spcAft>
            </a:pPr>
            <a:r>
              <a:rPr lang="en-US" sz="2400" b="1" dirty="0" smtClean="0">
                <a:latin typeface="Adobe Devanagari" pitchFamily="18" charset="0"/>
                <a:cs typeface="Adobe Devanagari" pitchFamily="18" charset="0"/>
              </a:rPr>
              <a:t>Bangalore - 4,648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smtClean="0">
                <a:latin typeface="Adobe Devanagari" pitchFamily="18" charset="0"/>
                <a:cs typeface="Adobe Devanagari" pitchFamily="18" charset="0"/>
              </a:rPr>
              <a:t>Chennai - 4,132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smtClean="0">
                <a:latin typeface="Adobe Devanagari" pitchFamily="18" charset="0"/>
                <a:cs typeface="Adobe Devanagari" pitchFamily="18" charset="0"/>
              </a:rPr>
              <a:t>Kolkata - 4,025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err="1" smtClean="0">
                <a:latin typeface="Adobe Devanagari" pitchFamily="18" charset="0"/>
                <a:cs typeface="Adobe Devanagari" pitchFamily="18" charset="0"/>
              </a:rPr>
              <a:t>Ahmedabad</a:t>
            </a:r>
            <a:r>
              <a:rPr lang="en-US" sz="2400" b="1" dirty="0" smtClean="0">
                <a:latin typeface="Adobe Devanagari" pitchFamily="18" charset="0"/>
                <a:cs typeface="Adobe Devanagari" pitchFamily="18" charset="0"/>
              </a:rPr>
              <a:t> - 3,287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smtClean="0">
                <a:latin typeface="Adobe Devanagari" pitchFamily="18" charset="0"/>
                <a:cs typeface="Adobe Devanagari" pitchFamily="18" charset="0"/>
              </a:rPr>
              <a:t>Hyderabad - 2,833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err="1" smtClean="0">
                <a:latin typeface="Adobe Devanagari" pitchFamily="18" charset="0"/>
                <a:cs typeface="Adobe Devanagari" pitchFamily="18" charset="0"/>
              </a:rPr>
              <a:t>Pune</a:t>
            </a:r>
            <a:r>
              <a:rPr lang="en-US" sz="2400" b="1" dirty="0" smtClean="0">
                <a:latin typeface="Adobe Devanagari" pitchFamily="18" charset="0"/>
                <a:cs typeface="Adobe Devanagari" pitchFamily="18" charset="0"/>
              </a:rPr>
              <a:t> - 2,584 </a:t>
            </a:r>
            <a:r>
              <a:rPr lang="en-US" sz="2400" b="1" dirty="0" err="1" smtClean="0">
                <a:latin typeface="Adobe Devanagari" pitchFamily="18" charset="0"/>
                <a:cs typeface="Adobe Devanagari" pitchFamily="18" charset="0"/>
              </a:rPr>
              <a:t>tonnes</a:t>
            </a:r>
            <a:r>
              <a:rPr lang="en-US" sz="2400" b="1" dirty="0" smtClean="0">
                <a:latin typeface="Adobe Devanagari" pitchFamily="18" charset="0"/>
                <a:cs typeface="Adobe Devanagari" pitchFamily="18" charset="0"/>
              </a:rPr>
              <a:t> </a:t>
            </a:r>
          </a:p>
          <a:p>
            <a:pPr>
              <a:spcAft>
                <a:spcPts val="1200"/>
              </a:spcAft>
            </a:pPr>
            <a:r>
              <a:rPr lang="en-US" sz="2400" b="1" dirty="0" err="1" smtClean="0">
                <a:latin typeface="Adobe Devanagari" pitchFamily="18" charset="0"/>
                <a:cs typeface="Adobe Devanagari" pitchFamily="18" charset="0"/>
              </a:rPr>
              <a:t>Surat</a:t>
            </a:r>
            <a:r>
              <a:rPr lang="en-US" sz="2400" b="1" dirty="0" smtClean="0">
                <a:latin typeface="Adobe Devanagari" pitchFamily="18" charset="0"/>
                <a:cs typeface="Adobe Devanagari" pitchFamily="18" charset="0"/>
              </a:rPr>
              <a:t> - 1,836 </a:t>
            </a:r>
            <a:r>
              <a:rPr lang="en-US" sz="2400" b="1" dirty="0" err="1" smtClean="0">
                <a:latin typeface="Adobe Devanagari" pitchFamily="18" charset="0"/>
                <a:cs typeface="Adobe Devanagari" pitchFamily="18" charset="0"/>
              </a:rPr>
              <a:t>tonnes</a:t>
            </a:r>
            <a:endParaRPr lang="en-US" sz="2400" b="1" dirty="0">
              <a:latin typeface="Adobe Devanagari" pitchFamily="18" charset="0"/>
              <a:cs typeface="Adobe Devanagari" pitchFamily="18" charset="0"/>
            </a:endParaRPr>
          </a:p>
        </p:txBody>
      </p:sp>
      <p:sp>
        <p:nvSpPr>
          <p:cNvPr id="5" name="Rectangle 4"/>
          <p:cNvSpPr/>
          <p:nvPr/>
        </p:nvSpPr>
        <p:spPr>
          <a:xfrm>
            <a:off x="6614319" y="609600"/>
            <a:ext cx="4648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FF0000"/>
                </a:solidFill>
                <a:effectLst>
                  <a:outerShdw blurRad="38100" dist="38100" dir="2700000" algn="tl">
                    <a:srgbClr val="000000">
                      <a:alpha val="43137"/>
                    </a:srgbClr>
                  </a:outerShdw>
                </a:effectLst>
              </a:rPr>
              <a:t>City wise Generation of E-Waste </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1719" y="381000"/>
            <a:ext cx="10896600" cy="6678751"/>
          </a:xfrm>
          <a:prstGeom prst="rect">
            <a:avLst/>
          </a:prstGeom>
        </p:spPr>
        <p:txBody>
          <a:bodyPr wrap="square">
            <a:spAutoFit/>
          </a:bodyPr>
          <a:lstStyle/>
          <a:p>
            <a:pPr lvl="1" algn="ctr"/>
            <a:r>
              <a:rPr lang="en-US" sz="2400" b="1" dirty="0" smtClean="0">
                <a:solidFill>
                  <a:srgbClr val="FF0000"/>
                </a:solidFill>
                <a:effectLst>
                  <a:outerShdw blurRad="38100" dist="38100" dir="2700000" algn="tl">
                    <a:srgbClr val="000000">
                      <a:alpha val="43137"/>
                    </a:srgbClr>
                  </a:outerShdw>
                </a:effectLst>
                <a:latin typeface="Adobe Devanagari" pitchFamily="18" charset="0"/>
                <a:cs typeface="Adobe Devanagari" pitchFamily="18" charset="0"/>
              </a:rPr>
              <a:t>Enforcement Agencies in India</a:t>
            </a:r>
          </a:p>
          <a:p>
            <a:pPr marL="122238" lvl="1" algn="just">
              <a:lnSpc>
                <a:spcPct val="150000"/>
              </a:lnSpc>
              <a:spcAft>
                <a:spcPts val="1200"/>
              </a:spcAft>
              <a:buFont typeface="Wingdings" pitchFamily="2" charset="2"/>
              <a:buChar char="Ø"/>
            </a:pPr>
            <a:r>
              <a:rPr lang="en-US" sz="2400" b="1" dirty="0" smtClean="0">
                <a:effectLst>
                  <a:outerShdw blurRad="38100" dist="38100" dir="2700000" algn="tl">
                    <a:srgbClr val="000000">
                      <a:alpha val="43137"/>
                    </a:srgbClr>
                  </a:outerShdw>
                </a:effectLst>
                <a:latin typeface="Adobe Devanagari" pitchFamily="18" charset="0"/>
                <a:cs typeface="Adobe Devanagari" pitchFamily="18" charset="0"/>
              </a:rPr>
              <a:t>Ministry of Environment and Forests</a:t>
            </a:r>
            <a:r>
              <a:rPr lang="en-US" sz="2400" b="1" dirty="0" smtClean="0">
                <a:latin typeface="Adobe Devanagari" pitchFamily="18" charset="0"/>
                <a:cs typeface="Adobe Devanagari" pitchFamily="18" charset="0"/>
              </a:rPr>
              <a:t>, Government of India is responsible in identification of hazardous wastes and provides permission to exporters and importers under the Environment (protection) Act, 1986.</a:t>
            </a:r>
          </a:p>
          <a:p>
            <a:pPr marL="122238" lvl="1" algn="just">
              <a:lnSpc>
                <a:spcPct val="150000"/>
              </a:lnSpc>
              <a:spcAft>
                <a:spcPts val="1200"/>
              </a:spcAft>
              <a:buFont typeface="Wingdings" pitchFamily="2" charset="2"/>
              <a:buChar char="Ø"/>
            </a:pPr>
            <a:r>
              <a:rPr lang="en-US" sz="2400" b="1" dirty="0" smtClean="0">
                <a:effectLst>
                  <a:outerShdw blurRad="38100" dist="38100" dir="2700000" algn="tl">
                    <a:srgbClr val="000000">
                      <a:alpha val="43137"/>
                    </a:srgbClr>
                  </a:outerShdw>
                </a:effectLst>
                <a:latin typeface="Adobe Devanagari" pitchFamily="18" charset="0"/>
                <a:cs typeface="Adobe Devanagari" pitchFamily="18" charset="0"/>
              </a:rPr>
              <a:t>Central Pollution Control Board (CPCB) </a:t>
            </a:r>
            <a:r>
              <a:rPr lang="en-US" sz="2400" b="1" dirty="0" smtClean="0">
                <a:latin typeface="Adobe Devanagari" pitchFamily="18" charset="0"/>
                <a:cs typeface="Adobe Devanagari" pitchFamily="18" charset="0"/>
              </a:rPr>
              <a:t>was constituted under the Water (Prevention and Control of Pollution) Act, 1974. CPCB coordinates activities with the State Pollution Control Boards and ensures implementations of the conditions of imports. It also monitors the compliance of the conditions of authorization, import and export and conduct training courses for authorities dealing with management of hazardous wastes and to recommend standards for treatment, disposal of waste, </a:t>
            </a:r>
            <a:r>
              <a:rPr lang="en-US" sz="2400" b="1" dirty="0" err="1" smtClean="0">
                <a:latin typeface="Adobe Devanagari" pitchFamily="18" charset="0"/>
                <a:cs typeface="Adobe Devanagari" pitchFamily="18" charset="0"/>
              </a:rPr>
              <a:t>leachate</a:t>
            </a:r>
            <a:r>
              <a:rPr lang="en-US" sz="2400" b="1" dirty="0" smtClean="0">
                <a:latin typeface="Adobe Devanagari" pitchFamily="18" charset="0"/>
                <a:cs typeface="Adobe Devanagari" pitchFamily="18" charset="0"/>
              </a:rPr>
              <a:t> and specifications of materials and recommend procedures for characterization of hazardous wastes.</a:t>
            </a:r>
          </a:p>
          <a:p>
            <a:pPr lvl="1" algn="ctr"/>
            <a:endParaRPr lang="en-US" sz="2400" b="1" dirty="0" smtClean="0">
              <a:latin typeface="Adobe Devanagari" pitchFamily="18" charset="0"/>
              <a:cs typeface="Adobe Devanagari"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1719" y="381000"/>
            <a:ext cx="10896600" cy="6032421"/>
          </a:xfrm>
          <a:prstGeom prst="rect">
            <a:avLst/>
          </a:prstGeom>
        </p:spPr>
        <p:txBody>
          <a:bodyPr wrap="square">
            <a:spAutoFit/>
          </a:bodyPr>
          <a:lstStyle/>
          <a:p>
            <a:pPr lvl="1" algn="ctr"/>
            <a:r>
              <a:rPr lang="en-US" sz="3600" b="1" dirty="0" smtClean="0">
                <a:solidFill>
                  <a:srgbClr val="FF0000"/>
                </a:solidFill>
                <a:effectLst>
                  <a:outerShdw blurRad="38100" dist="38100" dir="2700000" algn="tl">
                    <a:srgbClr val="000000">
                      <a:alpha val="43137"/>
                    </a:srgbClr>
                  </a:outerShdw>
                </a:effectLst>
              </a:rPr>
              <a:t>Enforcement Agencies in India</a:t>
            </a:r>
          </a:p>
          <a:p>
            <a:pPr algn="just">
              <a:lnSpc>
                <a:spcPct val="150000"/>
              </a:lnSpc>
              <a:spcAft>
                <a:spcPts val="1200"/>
              </a:spcAft>
              <a:buFont typeface="Wingdings" pitchFamily="2" charset="2"/>
              <a:buChar char="Ø"/>
            </a:pPr>
            <a:r>
              <a:rPr lang="en-US" sz="2000" dirty="0" smtClean="0">
                <a:effectLst>
                  <a:outerShdw blurRad="38100" dist="38100" dir="2700000" algn="tl">
                    <a:srgbClr val="000000">
                      <a:alpha val="43137"/>
                    </a:srgbClr>
                  </a:outerShdw>
                </a:effectLst>
              </a:rPr>
              <a:t>State Pollution Control Boards </a:t>
            </a:r>
            <a:r>
              <a:rPr lang="en-US" sz="2000" dirty="0" smtClean="0"/>
              <a:t>(SPCB) constituted under the Water (Prevention and Control of Pollution) Act, 1974 to grant and renew authorization, to monitor the compliance of the various provisions and conditions of authorization, to forward the application for imports by importers and to review matters pertaining to identification and notification of disposal sites.</a:t>
            </a:r>
          </a:p>
          <a:p>
            <a:pPr algn="just">
              <a:lnSpc>
                <a:spcPct val="150000"/>
              </a:lnSpc>
              <a:spcAft>
                <a:spcPts val="1200"/>
              </a:spcAft>
              <a:buFont typeface="Wingdings" pitchFamily="2" charset="2"/>
              <a:buChar char="Ø"/>
            </a:pPr>
            <a:r>
              <a:rPr lang="en-US" sz="2000" dirty="0" smtClean="0">
                <a:effectLst>
                  <a:outerShdw blurRad="38100" dist="38100" dir="2700000" algn="tl">
                    <a:srgbClr val="000000">
                      <a:alpha val="43137"/>
                    </a:srgbClr>
                  </a:outerShdw>
                </a:effectLst>
              </a:rPr>
              <a:t>Directorate General of Foreign Trade </a:t>
            </a:r>
            <a:r>
              <a:rPr lang="en-US" sz="2000" dirty="0" smtClean="0"/>
              <a:t>constituted under the Foreign Trade (Development &amp; regulation) Act 1992 to grant/ refuse license for hazardous wastes prohibited for imports under the Environment (protection) Act, 1986.</a:t>
            </a:r>
          </a:p>
          <a:p>
            <a:pPr marL="0" lvl="2" algn="just">
              <a:lnSpc>
                <a:spcPct val="150000"/>
              </a:lnSpc>
              <a:spcAft>
                <a:spcPts val="1200"/>
              </a:spcAft>
              <a:buFont typeface="Wingdings" pitchFamily="2" charset="2"/>
              <a:buChar char="Ø"/>
            </a:pPr>
            <a:r>
              <a:rPr lang="en-US" sz="2000" dirty="0" smtClean="0">
                <a:effectLst>
                  <a:outerShdw blurRad="38100" dist="38100" dir="2700000" algn="tl">
                    <a:srgbClr val="000000">
                      <a:alpha val="43137"/>
                    </a:srgbClr>
                  </a:outerShdw>
                </a:effectLst>
              </a:rPr>
              <a:t>Port Authorities and Customs Authorities </a:t>
            </a:r>
            <a:r>
              <a:rPr lang="en-US" sz="2000" dirty="0" smtClean="0"/>
              <a:t>under the customs Act, 1962 verify the documents and inform the Ministry of Environment and Forests of any illegal traffic and analyze wastes permitted for imports and exports and also train officials on the provisions of the Hazardous Wastes Rules and in analysis of hazardous wastes.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608092" y="533401"/>
            <a:ext cx="10742957" cy="3416320"/>
          </a:xfrm>
          <a:prstGeom prst="rect">
            <a:avLst/>
          </a:prstGeom>
          <a:noFill/>
          <a:ln w="9525">
            <a:noFill/>
            <a:miter lim="800000"/>
            <a:headEnd/>
            <a:tailEnd/>
          </a:ln>
        </p:spPr>
        <p:txBody>
          <a:bodyPr>
            <a:spAutoFit/>
          </a:bodyPr>
          <a:lstStyle/>
          <a:p>
            <a:endParaRPr lang="en-US" dirty="0">
              <a:latin typeface="Times New Roman" pitchFamily="18" charset="0"/>
              <a:cs typeface="Times New Roman" pitchFamily="18" charset="0"/>
            </a:endParaRPr>
          </a:p>
          <a:p>
            <a:r>
              <a:rPr lang="en-US" b="1" u="sng" dirty="0">
                <a:latin typeface="Times New Roman" pitchFamily="18" charset="0"/>
                <a:cs typeface="Times New Roman" pitchFamily="18" charset="0"/>
              </a:rPr>
              <a:t>Case Studies</a:t>
            </a:r>
          </a:p>
          <a:p>
            <a:endParaRPr lang="en-US" u="sng" dirty="0">
              <a:latin typeface="Times New Roman" pitchFamily="18" charset="0"/>
              <a:cs typeface="Times New Roman" pitchFamily="18" charset="0"/>
            </a:endParaRPr>
          </a:p>
          <a:p>
            <a:r>
              <a:rPr lang="en-US" b="1" dirty="0">
                <a:solidFill>
                  <a:srgbClr val="00B0F0"/>
                </a:solidFill>
                <a:latin typeface="Times New Roman" pitchFamily="18" charset="0"/>
                <a:cs typeface="Times New Roman" pitchFamily="18" charset="0"/>
              </a:rPr>
              <a:t>1.Guiyu in China</a:t>
            </a:r>
          </a:p>
          <a:p>
            <a:r>
              <a:rPr lang="en-US" dirty="0">
                <a:latin typeface="Times New Roman" pitchFamily="18" charset="0"/>
                <a:cs typeface="Times New Roman" pitchFamily="18" charset="0"/>
              </a:rPr>
              <a:t>	It is one the largest e-waste recycling site in the world. Approximately 10 </a:t>
            </a:r>
            <a:r>
              <a:rPr lang="en-US" dirty="0" smtClean="0">
                <a:latin typeface="Times New Roman" pitchFamily="18" charset="0"/>
                <a:cs typeface="Times New Roman" pitchFamily="18" charset="0"/>
              </a:rPr>
              <a:t>million </a:t>
            </a:r>
            <a:r>
              <a:rPr lang="en-US" dirty="0">
                <a:latin typeface="Times New Roman" pitchFamily="18" charset="0"/>
                <a:cs typeface="Times New Roman" pitchFamily="18" charset="0"/>
              </a:rPr>
              <a:t>tons of e-waste are handled in each year.</a:t>
            </a:r>
          </a:p>
          <a:p>
            <a:endParaRPr lang="en-US" dirty="0">
              <a:latin typeface="Times New Roman" pitchFamily="18" charset="0"/>
              <a:cs typeface="Times New Roman" pitchFamily="18" charset="0"/>
            </a:endParaRPr>
          </a:p>
          <a:p>
            <a:r>
              <a:rPr lang="en-US" b="1" dirty="0">
                <a:solidFill>
                  <a:srgbClr val="00B0F0"/>
                </a:solidFill>
                <a:latin typeface="Times New Roman" pitchFamily="18" charset="0"/>
                <a:cs typeface="Times New Roman" pitchFamily="18" charset="0"/>
              </a:rPr>
              <a:t>2. Ghana in Africa</a:t>
            </a:r>
          </a:p>
          <a:p>
            <a:r>
              <a:rPr lang="en-US" dirty="0">
                <a:latin typeface="Times New Roman" pitchFamily="18" charset="0"/>
                <a:cs typeface="Times New Roman" pitchFamily="18" charset="0"/>
              </a:rPr>
              <a:t>	Mostly young people are aged 7 to 25 years old are working in this </a:t>
            </a:r>
            <a:r>
              <a:rPr lang="en-US" dirty="0" smtClean="0">
                <a:latin typeface="Times New Roman" pitchFamily="18" charset="0"/>
                <a:cs typeface="Times New Roman" pitchFamily="18" charset="0"/>
              </a:rPr>
              <a:t>biggest </a:t>
            </a:r>
            <a:r>
              <a:rPr lang="en-US" dirty="0">
                <a:latin typeface="Times New Roman" pitchFamily="18" charset="0"/>
                <a:cs typeface="Times New Roman" pitchFamily="18" charset="0"/>
              </a:rPr>
              <a:t>plant.</a:t>
            </a:r>
          </a:p>
          <a:p>
            <a:endParaRPr lang="en-US" dirty="0">
              <a:latin typeface="Times New Roman" pitchFamily="18" charset="0"/>
              <a:cs typeface="Times New Roman" pitchFamily="18" charset="0"/>
            </a:endParaRPr>
          </a:p>
          <a:p>
            <a:r>
              <a:rPr lang="en-US" b="1" dirty="0">
                <a:solidFill>
                  <a:srgbClr val="00B0F0"/>
                </a:solidFill>
                <a:latin typeface="Times New Roman" pitchFamily="18" charset="0"/>
                <a:cs typeface="Times New Roman" pitchFamily="18" charset="0"/>
              </a:rPr>
              <a:t>3. West Delhi in India</a:t>
            </a:r>
          </a:p>
          <a:p>
            <a:r>
              <a:rPr lang="en-US" dirty="0">
                <a:latin typeface="Times New Roman" pitchFamily="18" charset="0"/>
                <a:cs typeface="Times New Roman" pitchFamily="18" charset="0"/>
              </a:rPr>
              <a:t>	Around 18.5 </a:t>
            </a:r>
            <a:r>
              <a:rPr lang="en-US" dirty="0" err="1">
                <a:latin typeface="Times New Roman" pitchFamily="18" charset="0"/>
                <a:cs typeface="Times New Roman" pitchFamily="18" charset="0"/>
              </a:rPr>
              <a:t>lakhs</a:t>
            </a:r>
            <a:r>
              <a:rPr lang="en-US" dirty="0">
                <a:latin typeface="Times New Roman" pitchFamily="18" charset="0"/>
                <a:cs typeface="Times New Roman" pitchFamily="18" charset="0"/>
              </a:rPr>
              <a:t> metric tons of e-waste are generated every year in India.</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119" y="0"/>
            <a:ext cx="10945812" cy="609600"/>
          </a:xfrm>
        </p:spPr>
        <p:txBody>
          <a:bodyPr/>
          <a:lstStyle/>
          <a:p>
            <a:r>
              <a:rPr lang="en-US" sz="4000" b="1" dirty="0" smtClean="0"/>
              <a:t>              E - Waste</a:t>
            </a:r>
            <a:endParaRPr lang="en-US" sz="4000" b="1" dirty="0"/>
          </a:p>
        </p:txBody>
      </p:sp>
      <p:sp>
        <p:nvSpPr>
          <p:cNvPr id="3" name="Content Placeholder 2"/>
          <p:cNvSpPr>
            <a:spLocks noGrp="1"/>
          </p:cNvSpPr>
          <p:nvPr>
            <p:ph idx="1"/>
          </p:nvPr>
        </p:nvSpPr>
        <p:spPr>
          <a:xfrm>
            <a:off x="899319" y="685800"/>
            <a:ext cx="6311106" cy="4389437"/>
          </a:xfrm>
        </p:spPr>
        <p:txBody>
          <a:bodyPr/>
          <a:lstStyle/>
          <a:p>
            <a:r>
              <a:rPr lang="en-US" sz="2400" b="1" dirty="0" smtClean="0">
                <a:latin typeface="Adobe Devanagari" pitchFamily="18" charset="0"/>
                <a:cs typeface="Adobe Devanagari" pitchFamily="18" charset="0"/>
              </a:rPr>
              <a:t>Any form of </a:t>
            </a:r>
            <a:r>
              <a:rPr lang="en-US" sz="2400" b="1" dirty="0" smtClean="0">
                <a:solidFill>
                  <a:srgbClr val="FF0000"/>
                </a:solidFill>
                <a:latin typeface="Adobe Devanagari" pitchFamily="18" charset="0"/>
                <a:cs typeface="Adobe Devanagari" pitchFamily="18" charset="0"/>
              </a:rPr>
              <a:t>electrical and electronic material </a:t>
            </a:r>
            <a:r>
              <a:rPr lang="en-US" sz="2400" b="1" dirty="0" smtClean="0">
                <a:latin typeface="Adobe Devanagari" pitchFamily="18" charset="0"/>
                <a:cs typeface="Adobe Devanagari" pitchFamily="18" charset="0"/>
              </a:rPr>
              <a:t>or body </a:t>
            </a:r>
            <a:r>
              <a:rPr lang="en-US" sz="2400" b="1" dirty="0" smtClean="0">
                <a:solidFill>
                  <a:srgbClr val="FF0000"/>
                </a:solidFill>
                <a:latin typeface="Adobe Devanagari" pitchFamily="18" charset="0"/>
                <a:cs typeface="Adobe Devanagari" pitchFamily="18" charset="0"/>
              </a:rPr>
              <a:t>discarded after its usage or expiry</a:t>
            </a:r>
            <a:r>
              <a:rPr lang="en-US" sz="2400" b="1" dirty="0" smtClean="0">
                <a:latin typeface="Adobe Devanagari" pitchFamily="18" charset="0"/>
                <a:cs typeface="Adobe Devanagari" pitchFamily="18" charset="0"/>
              </a:rPr>
              <a:t>.</a:t>
            </a:r>
          </a:p>
          <a:p>
            <a:r>
              <a:rPr lang="en-US" sz="2400" b="1" dirty="0" smtClean="0">
                <a:latin typeface="Adobe Devanagari" pitchFamily="18" charset="0"/>
                <a:cs typeface="Adobe Devanagari" pitchFamily="18" charset="0"/>
              </a:rPr>
              <a:t>E-Waste </a:t>
            </a:r>
            <a:r>
              <a:rPr lang="en-US" sz="2400" b="1" dirty="0" smtClean="0">
                <a:latin typeface="Adobe Devanagari" pitchFamily="18" charset="0"/>
                <a:cs typeface="Adobe Devanagari" pitchFamily="18" charset="0"/>
              </a:rPr>
              <a:t>comprises of a broad and growing range of electronic devices, ranging </a:t>
            </a:r>
            <a:r>
              <a:rPr lang="en-US" sz="2400" b="1" dirty="0" smtClean="0">
                <a:latin typeface="Adobe Devanagari" pitchFamily="18" charset="0"/>
                <a:cs typeface="Adobe Devanagari" pitchFamily="18" charset="0"/>
              </a:rPr>
              <a:t>from large </a:t>
            </a:r>
            <a:r>
              <a:rPr lang="en-US" sz="2400" b="1" dirty="0" smtClean="0">
                <a:latin typeface="Adobe Devanagari" pitchFamily="18" charset="0"/>
                <a:cs typeface="Adobe Devanagari" pitchFamily="18" charset="0"/>
              </a:rPr>
              <a:t>household devices such as </a:t>
            </a:r>
            <a:r>
              <a:rPr lang="en-US" sz="2400" b="1" dirty="0" smtClean="0">
                <a:solidFill>
                  <a:srgbClr val="FF0000"/>
                </a:solidFill>
                <a:latin typeface="Adobe Devanagari" pitchFamily="18" charset="0"/>
                <a:cs typeface="Adobe Devanagari" pitchFamily="18" charset="0"/>
              </a:rPr>
              <a:t>refrigerators, air conditioners, cell phones, </a:t>
            </a:r>
            <a:r>
              <a:rPr lang="en-US" sz="2400" b="1" dirty="0" smtClean="0">
                <a:solidFill>
                  <a:srgbClr val="FF0000"/>
                </a:solidFill>
                <a:latin typeface="Adobe Devanagari" pitchFamily="18" charset="0"/>
                <a:cs typeface="Adobe Devanagari" pitchFamily="18" charset="0"/>
              </a:rPr>
              <a:t>personal stereos</a:t>
            </a:r>
            <a:r>
              <a:rPr lang="en-US" sz="2400" b="1" dirty="0" smtClean="0">
                <a:latin typeface="Adobe Devanagari" pitchFamily="18" charset="0"/>
                <a:cs typeface="Adobe Devanagari" pitchFamily="18" charset="0"/>
              </a:rPr>
              <a:t>, and consumer electronics to </a:t>
            </a:r>
            <a:r>
              <a:rPr lang="en-US" sz="2400" b="1" dirty="0" smtClean="0">
                <a:solidFill>
                  <a:srgbClr val="FF0000"/>
                </a:solidFill>
                <a:latin typeface="Adobe Devanagari" pitchFamily="18" charset="0"/>
                <a:cs typeface="Adobe Devanagari" pitchFamily="18" charset="0"/>
              </a:rPr>
              <a:t>computers, printers </a:t>
            </a:r>
            <a:r>
              <a:rPr lang="en-US" sz="2400" b="1" dirty="0" smtClean="0">
                <a:latin typeface="Adobe Devanagari" pitchFamily="18" charset="0"/>
                <a:cs typeface="Adobe Devanagari" pitchFamily="18" charset="0"/>
              </a:rPr>
              <a:t>which have been discarded by </a:t>
            </a:r>
            <a:r>
              <a:rPr lang="en-US" sz="2400" b="1" dirty="0" smtClean="0">
                <a:latin typeface="Adobe Devanagari" pitchFamily="18" charset="0"/>
                <a:cs typeface="Adobe Devanagari" pitchFamily="18" charset="0"/>
              </a:rPr>
              <a:t>their users.</a:t>
            </a:r>
          </a:p>
          <a:p>
            <a:r>
              <a:rPr lang="en-US" sz="2400" b="1" dirty="0" smtClean="0">
                <a:latin typeface="Adobe Devanagari" pitchFamily="18" charset="0"/>
                <a:cs typeface="Adobe Devanagari" pitchFamily="18" charset="0"/>
              </a:rPr>
              <a:t>With the presence of </a:t>
            </a:r>
            <a:r>
              <a:rPr lang="en-US" sz="2400" b="1" dirty="0" smtClean="0">
                <a:solidFill>
                  <a:srgbClr val="0000FF"/>
                </a:solidFill>
                <a:latin typeface="Adobe Devanagari" pitchFamily="18" charset="0"/>
                <a:cs typeface="Adobe Devanagari" pitchFamily="18" charset="0"/>
              </a:rPr>
              <a:t>deadly chemicals and toxic substances</a:t>
            </a:r>
            <a:r>
              <a:rPr lang="en-US" sz="2400" b="1" dirty="0" smtClean="0">
                <a:latin typeface="Adobe Devanagari" pitchFamily="18" charset="0"/>
                <a:cs typeface="Adobe Devanagari" pitchFamily="18" charset="0"/>
              </a:rPr>
              <a:t> in the </a:t>
            </a:r>
            <a:r>
              <a:rPr lang="en-US" sz="2400" b="1" dirty="0" smtClean="0">
                <a:solidFill>
                  <a:srgbClr val="FF0066"/>
                </a:solidFill>
                <a:latin typeface="Adobe Devanagari" pitchFamily="18" charset="0"/>
                <a:cs typeface="Adobe Devanagari" pitchFamily="18" charset="0"/>
              </a:rPr>
              <a:t>electronic </a:t>
            </a:r>
            <a:r>
              <a:rPr lang="en-US" sz="2400" b="1" dirty="0" smtClean="0">
                <a:solidFill>
                  <a:srgbClr val="FF0066"/>
                </a:solidFill>
                <a:latin typeface="Adobe Devanagari" pitchFamily="18" charset="0"/>
                <a:cs typeface="Adobe Devanagari" pitchFamily="18" charset="0"/>
              </a:rPr>
              <a:t>gadgets</a:t>
            </a:r>
            <a:r>
              <a:rPr lang="en-US" sz="2400" b="1" dirty="0" smtClean="0">
                <a:latin typeface="Adobe Devanagari" pitchFamily="18" charset="0"/>
                <a:cs typeface="Adobe Devanagari" pitchFamily="18" charset="0"/>
              </a:rPr>
              <a:t>, disposal </a:t>
            </a:r>
            <a:r>
              <a:rPr lang="en-US" sz="2400" b="1" dirty="0" smtClean="0">
                <a:latin typeface="Adobe Devanagari" pitchFamily="18" charset="0"/>
                <a:cs typeface="Adobe Devanagari" pitchFamily="18" charset="0"/>
              </a:rPr>
              <a:t>of E-Waste is becoming an </a:t>
            </a:r>
            <a:r>
              <a:rPr lang="en-US" sz="2400" b="1" dirty="0" smtClean="0">
                <a:solidFill>
                  <a:srgbClr val="00B050"/>
                </a:solidFill>
                <a:latin typeface="Adobe Devanagari" pitchFamily="18" charset="0"/>
                <a:cs typeface="Adobe Devanagari" pitchFamily="18" charset="0"/>
              </a:rPr>
              <a:t>environmental and health nightmare.</a:t>
            </a:r>
          </a:p>
          <a:p>
            <a:r>
              <a:rPr lang="en-US" sz="2400" b="1" dirty="0" smtClean="0">
                <a:latin typeface="Adobe Devanagari" pitchFamily="18" charset="0"/>
                <a:cs typeface="Adobe Devanagari" pitchFamily="18" charset="0"/>
              </a:rPr>
              <a:t> </a:t>
            </a:r>
            <a:r>
              <a:rPr lang="en-US" sz="2400" b="1" dirty="0" smtClean="0">
                <a:latin typeface="Adobe Devanagari" pitchFamily="18" charset="0"/>
                <a:cs typeface="Adobe Devanagari" pitchFamily="18" charset="0"/>
              </a:rPr>
              <a:t>Globally only </a:t>
            </a:r>
            <a:r>
              <a:rPr lang="en-US" sz="2400" b="1" dirty="0" smtClean="0">
                <a:solidFill>
                  <a:schemeClr val="accent1">
                    <a:lumMod val="60000"/>
                    <a:lumOff val="40000"/>
                  </a:schemeClr>
                </a:solidFill>
                <a:latin typeface="Adobe Devanagari" pitchFamily="18" charset="0"/>
                <a:cs typeface="Adobe Devanagari" pitchFamily="18" charset="0"/>
              </a:rPr>
              <a:t>15 – 20 percent of E-Waste is recycled </a:t>
            </a:r>
            <a:r>
              <a:rPr lang="en-US" sz="2400" b="1" dirty="0" smtClean="0">
                <a:latin typeface="Adobe Devanagari" pitchFamily="18" charset="0"/>
                <a:cs typeface="Adobe Devanagari" pitchFamily="18" charset="0"/>
              </a:rPr>
              <a:t>while the rest is dumped </a:t>
            </a:r>
            <a:r>
              <a:rPr lang="en-US" sz="2400" b="1" dirty="0" smtClean="0">
                <a:latin typeface="Adobe Devanagari" pitchFamily="18" charset="0"/>
                <a:cs typeface="Adobe Devanagari" pitchFamily="18" charset="0"/>
              </a:rPr>
              <a:t>into developing </a:t>
            </a:r>
            <a:r>
              <a:rPr lang="en-US" sz="2400" b="1" dirty="0" smtClean="0">
                <a:latin typeface="Adobe Devanagari" pitchFamily="18" charset="0"/>
                <a:cs typeface="Adobe Devanagari" pitchFamily="18" charset="0"/>
              </a:rPr>
              <a:t>countries such as India, China and Nigeria.</a:t>
            </a:r>
            <a:endParaRPr lang="en-US" sz="2400"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dirty="0"/>
          </a:p>
        </p:txBody>
      </p:sp>
      <p:pic>
        <p:nvPicPr>
          <p:cNvPr id="5" name="Picture 4" descr="GST: GST likely to hurt e-waste sector, Technology News, ETtech"/>
          <p:cNvPicPr>
            <a:picLocks noChangeAspect="1" noChangeArrowheads="1"/>
          </p:cNvPicPr>
          <p:nvPr/>
        </p:nvPicPr>
        <p:blipFill>
          <a:blip r:embed="rId2"/>
          <a:srcRect/>
          <a:stretch>
            <a:fillRect/>
          </a:stretch>
        </p:blipFill>
        <p:spPr bwMode="auto">
          <a:xfrm>
            <a:off x="6842919" y="0"/>
            <a:ext cx="5318919" cy="3810000"/>
          </a:xfrm>
          <a:prstGeom prst="rect">
            <a:avLst/>
          </a:prstGeom>
          <a:noFill/>
          <a:ln w="9525">
            <a:noFill/>
            <a:miter lim="800000"/>
            <a:headEnd/>
            <a:tailEnd/>
          </a:ln>
        </p:spPr>
      </p:pic>
      <p:pic>
        <p:nvPicPr>
          <p:cNvPr id="1026" name="Picture 2" descr="Find Electronics Recycling Drop off Locations &amp;amp; E-Waste Disposal Centers  near you. Where to recyc… | Electronic waste recycling, E waste recycling,  Electronic waste"/>
          <p:cNvPicPr>
            <a:picLocks noChangeAspect="1" noChangeArrowheads="1"/>
          </p:cNvPicPr>
          <p:nvPr/>
        </p:nvPicPr>
        <p:blipFill>
          <a:blip r:embed="rId3"/>
          <a:srcRect/>
          <a:stretch>
            <a:fillRect/>
          </a:stretch>
        </p:blipFill>
        <p:spPr bwMode="auto">
          <a:xfrm>
            <a:off x="7147719" y="3276600"/>
            <a:ext cx="4762500" cy="35814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70719" y="0"/>
            <a:ext cx="10945812" cy="1143000"/>
          </a:xfrm>
        </p:spPr>
        <p:txBody>
          <a:bodyPr/>
          <a:lstStyle/>
          <a:p>
            <a:pPr algn="ctr"/>
            <a:r>
              <a:rPr lang="en-US" b="1" dirty="0" err="1" smtClean="0">
                <a:solidFill>
                  <a:srgbClr val="00B0F0"/>
                </a:solidFill>
                <a:latin typeface="Times New Roman" pitchFamily="18" charset="0"/>
                <a:cs typeface="Times New Roman" pitchFamily="18" charset="0"/>
              </a:rPr>
              <a:t>Guiyu</a:t>
            </a:r>
            <a:r>
              <a:rPr lang="en-US" b="1" dirty="0" smtClean="0">
                <a:solidFill>
                  <a:srgbClr val="00B0F0"/>
                </a:solidFill>
                <a:latin typeface="Times New Roman" pitchFamily="18" charset="0"/>
                <a:cs typeface="Times New Roman" pitchFamily="18" charset="0"/>
              </a:rPr>
              <a:t> in China</a:t>
            </a:r>
            <a:endParaRPr lang="en-US" dirty="0" smtClean="0"/>
          </a:p>
        </p:txBody>
      </p:sp>
      <p:sp>
        <p:nvSpPr>
          <p:cNvPr id="23555" name="Content Placeholder 2"/>
          <p:cNvSpPr>
            <a:spLocks noGrp="1"/>
          </p:cNvSpPr>
          <p:nvPr>
            <p:ph idx="1"/>
          </p:nvPr>
        </p:nvSpPr>
        <p:spPr>
          <a:xfrm>
            <a:off x="899318" y="1295400"/>
            <a:ext cx="11262519" cy="4525963"/>
          </a:xfrm>
        </p:spPr>
        <p:txBody>
          <a:bodyPr/>
          <a:lstStyle/>
          <a:p>
            <a:r>
              <a:rPr lang="en-US" sz="2400" b="1" dirty="0" smtClean="0">
                <a:latin typeface="Adobe Devanagari" pitchFamily="18" charset="0"/>
                <a:ea typeface="Adobe Devanagari" pitchFamily="18" charset="0"/>
                <a:cs typeface="Adobe Devanagari" pitchFamily="18" charset="0"/>
              </a:rPr>
              <a:t>Often referred as </a:t>
            </a:r>
            <a:r>
              <a:rPr lang="en-US" sz="2400" b="1" dirty="0" smtClean="0">
                <a:solidFill>
                  <a:srgbClr val="FF0000"/>
                </a:solidFill>
                <a:latin typeface="Adobe Devanagari" pitchFamily="18" charset="0"/>
                <a:ea typeface="Adobe Devanagari" pitchFamily="18" charset="0"/>
                <a:cs typeface="Adobe Devanagari" pitchFamily="18" charset="0"/>
              </a:rPr>
              <a:t>e-waste capital </a:t>
            </a:r>
            <a:r>
              <a:rPr lang="en-US" sz="2400" b="1" dirty="0" smtClean="0">
                <a:latin typeface="Adobe Devanagari" pitchFamily="18" charset="0"/>
                <a:ea typeface="Adobe Devanagari" pitchFamily="18" charset="0"/>
                <a:cs typeface="Adobe Devanagari" pitchFamily="18" charset="0"/>
              </a:rPr>
              <a:t>of the world.</a:t>
            </a:r>
          </a:p>
          <a:p>
            <a:r>
              <a:rPr lang="en-US" sz="2400" b="1" dirty="0" smtClean="0">
                <a:latin typeface="Adobe Devanagari" pitchFamily="18" charset="0"/>
                <a:ea typeface="Adobe Devanagari" pitchFamily="18" charset="0"/>
                <a:cs typeface="Adobe Devanagari" pitchFamily="18" charset="0"/>
              </a:rPr>
              <a:t>Most of the e-waste is imported </a:t>
            </a:r>
          </a:p>
          <a:p>
            <a:r>
              <a:rPr lang="en-US" sz="2400" b="1" dirty="0" smtClean="0">
                <a:latin typeface="Adobe Devanagari" pitchFamily="18" charset="0"/>
                <a:ea typeface="Adobe Devanagari" pitchFamily="18" charset="0"/>
                <a:cs typeface="Adobe Devanagari" pitchFamily="18" charset="0"/>
              </a:rPr>
              <a:t>About 15,000 workers are working 16 hrs per day in </a:t>
            </a:r>
            <a:r>
              <a:rPr lang="en-US" sz="2400" b="1" dirty="0" smtClean="0">
                <a:solidFill>
                  <a:srgbClr val="0000FF"/>
                </a:solidFill>
                <a:latin typeface="Adobe Devanagari" pitchFamily="18" charset="0"/>
                <a:ea typeface="Adobe Devanagari" pitchFamily="18" charset="0"/>
                <a:cs typeface="Adobe Devanagari" pitchFamily="18" charset="0"/>
              </a:rPr>
              <a:t>dismantling and recovering </a:t>
            </a:r>
            <a:r>
              <a:rPr lang="en-US" sz="2400" b="1" dirty="0" smtClean="0">
                <a:latin typeface="Adobe Devanagari" pitchFamily="18" charset="0"/>
                <a:ea typeface="Adobe Devanagari" pitchFamily="18" charset="0"/>
                <a:cs typeface="Adobe Devanagari" pitchFamily="18" charset="0"/>
              </a:rPr>
              <a:t>the materials from e-waste without any precautions.</a:t>
            </a:r>
          </a:p>
          <a:p>
            <a:r>
              <a:rPr lang="en-US" sz="2400" b="1" dirty="0" smtClean="0">
                <a:latin typeface="Adobe Devanagari" pitchFamily="18" charset="0"/>
                <a:ea typeface="Adobe Devanagari" pitchFamily="18" charset="0"/>
                <a:cs typeface="Adobe Devanagari" pitchFamily="18" charset="0"/>
              </a:rPr>
              <a:t>Workers also </a:t>
            </a:r>
            <a:r>
              <a:rPr lang="en-US" sz="2400" b="1" dirty="0" smtClean="0">
                <a:solidFill>
                  <a:srgbClr val="0000FF"/>
                </a:solidFill>
                <a:latin typeface="Adobe Devanagari" pitchFamily="18" charset="0"/>
                <a:ea typeface="Adobe Devanagari" pitchFamily="18" charset="0"/>
                <a:cs typeface="Adobe Devanagari" pitchFamily="18" charset="0"/>
              </a:rPr>
              <a:t>cook</a:t>
            </a:r>
            <a:r>
              <a:rPr lang="en-US" sz="2400" b="1" dirty="0" smtClean="0">
                <a:latin typeface="Adobe Devanagari" pitchFamily="18" charset="0"/>
                <a:ea typeface="Adobe Devanagari" pitchFamily="18" charset="0"/>
                <a:cs typeface="Adobe Devanagari" pitchFamily="18" charset="0"/>
              </a:rPr>
              <a:t> </a:t>
            </a:r>
            <a:r>
              <a:rPr lang="en-US" sz="2400" b="1" dirty="0" smtClean="0">
                <a:solidFill>
                  <a:srgbClr val="FF0000"/>
                </a:solidFill>
                <a:latin typeface="Adobe Devanagari" pitchFamily="18" charset="0"/>
                <a:ea typeface="Adobe Devanagari" pitchFamily="18" charset="0"/>
                <a:cs typeface="Adobe Devanagari" pitchFamily="18" charset="0"/>
              </a:rPr>
              <a:t>circuit boards </a:t>
            </a:r>
            <a:r>
              <a:rPr lang="en-US" sz="2400" b="1" dirty="0" smtClean="0">
                <a:latin typeface="Adobe Devanagari" pitchFamily="18" charset="0"/>
                <a:ea typeface="Adobe Devanagari" pitchFamily="18" charset="0"/>
                <a:cs typeface="Adobe Devanagari" pitchFamily="18" charset="0"/>
              </a:rPr>
              <a:t>to remove </a:t>
            </a:r>
            <a:r>
              <a:rPr lang="en-US" sz="2400" b="1" dirty="0" smtClean="0">
                <a:solidFill>
                  <a:srgbClr val="00B050"/>
                </a:solidFill>
                <a:latin typeface="Adobe Devanagari" pitchFamily="18" charset="0"/>
                <a:ea typeface="Adobe Devanagari" pitchFamily="18" charset="0"/>
                <a:cs typeface="Adobe Devanagari" pitchFamily="18" charset="0"/>
              </a:rPr>
              <a:t>chips and solders</a:t>
            </a:r>
            <a:r>
              <a:rPr lang="en-US" sz="2400" b="1" dirty="0" smtClean="0">
                <a:latin typeface="Adobe Devanagari" pitchFamily="18" charset="0"/>
                <a:ea typeface="Adobe Devanagari" pitchFamily="18" charset="0"/>
                <a:cs typeface="Adobe Devanagari" pitchFamily="18" charset="0"/>
              </a:rPr>
              <a:t>, </a:t>
            </a:r>
            <a:r>
              <a:rPr lang="en-US" sz="2400" b="1" dirty="0" smtClean="0">
                <a:solidFill>
                  <a:srgbClr val="0000FF"/>
                </a:solidFill>
                <a:latin typeface="Adobe Devanagari" pitchFamily="18" charset="0"/>
                <a:ea typeface="Adobe Devanagari" pitchFamily="18" charset="0"/>
                <a:cs typeface="Adobe Devanagari" pitchFamily="18" charset="0"/>
              </a:rPr>
              <a:t>burn</a:t>
            </a:r>
            <a:r>
              <a:rPr lang="en-US" sz="2400" b="1" dirty="0" smtClean="0">
                <a:latin typeface="Adobe Devanagari" pitchFamily="18" charset="0"/>
                <a:ea typeface="Adobe Devanagari" pitchFamily="18" charset="0"/>
                <a:cs typeface="Adobe Devanagari" pitchFamily="18" charset="0"/>
              </a:rPr>
              <a:t> </a:t>
            </a:r>
            <a:r>
              <a:rPr lang="en-US" sz="2400" b="1" dirty="0" smtClean="0">
                <a:solidFill>
                  <a:srgbClr val="FF0000"/>
                </a:solidFill>
                <a:latin typeface="Adobe Devanagari" pitchFamily="18" charset="0"/>
                <a:ea typeface="Adobe Devanagari" pitchFamily="18" charset="0"/>
                <a:cs typeface="Adobe Devanagari" pitchFamily="18" charset="0"/>
              </a:rPr>
              <a:t>wires and other plastics </a:t>
            </a:r>
            <a:r>
              <a:rPr lang="en-US" sz="2400" b="1" dirty="0" smtClean="0">
                <a:latin typeface="Adobe Devanagari" pitchFamily="18" charset="0"/>
                <a:ea typeface="Adobe Devanagari" pitchFamily="18" charset="0"/>
                <a:cs typeface="Adobe Devanagari" pitchFamily="18" charset="0"/>
              </a:rPr>
              <a:t>to liberate metals such as </a:t>
            </a:r>
            <a:r>
              <a:rPr lang="en-US" sz="2400" b="1" dirty="0" smtClean="0">
                <a:solidFill>
                  <a:srgbClr val="00B050"/>
                </a:solidFill>
                <a:latin typeface="Adobe Devanagari" pitchFamily="18" charset="0"/>
                <a:ea typeface="Adobe Devanagari" pitchFamily="18" charset="0"/>
                <a:cs typeface="Adobe Devanagari" pitchFamily="18" charset="0"/>
              </a:rPr>
              <a:t>copper</a:t>
            </a:r>
            <a:r>
              <a:rPr lang="en-US" sz="2400" b="1" dirty="0" smtClean="0">
                <a:latin typeface="Adobe Devanagari" pitchFamily="18" charset="0"/>
                <a:ea typeface="Adobe Devanagari" pitchFamily="18" charset="0"/>
                <a:cs typeface="Adobe Devanagari" pitchFamily="18" charset="0"/>
              </a:rPr>
              <a:t>; use highly corrosive and dangerous </a:t>
            </a:r>
            <a:r>
              <a:rPr lang="en-US" sz="2400" b="1" dirty="0" smtClean="0">
                <a:solidFill>
                  <a:srgbClr val="0000FF"/>
                </a:solidFill>
                <a:latin typeface="Adobe Devanagari" pitchFamily="18" charset="0"/>
                <a:ea typeface="Adobe Devanagari" pitchFamily="18" charset="0"/>
                <a:cs typeface="Adobe Devanagari" pitchFamily="18" charset="0"/>
              </a:rPr>
              <a:t>acid baths </a:t>
            </a:r>
            <a:r>
              <a:rPr lang="en-US" sz="2400" b="1" dirty="0" smtClean="0">
                <a:latin typeface="Adobe Devanagari" pitchFamily="18" charset="0"/>
                <a:ea typeface="Adobe Devanagari" pitchFamily="18" charset="0"/>
                <a:cs typeface="Adobe Devanagari" pitchFamily="18" charset="0"/>
              </a:rPr>
              <a:t>along the riverbanks to extract </a:t>
            </a:r>
            <a:r>
              <a:rPr lang="en-US" sz="2400" b="1" dirty="0" smtClean="0">
                <a:solidFill>
                  <a:srgbClr val="00B050"/>
                </a:solidFill>
                <a:latin typeface="Adobe Devanagari" pitchFamily="18" charset="0"/>
                <a:ea typeface="Adobe Devanagari" pitchFamily="18" charset="0"/>
                <a:cs typeface="Adobe Devanagari" pitchFamily="18" charset="0"/>
              </a:rPr>
              <a:t>gold</a:t>
            </a:r>
            <a:r>
              <a:rPr lang="en-US" sz="2400" b="1" dirty="0" smtClean="0">
                <a:latin typeface="Adobe Devanagari" pitchFamily="18" charset="0"/>
                <a:ea typeface="Adobe Devanagari" pitchFamily="18" charset="0"/>
                <a:cs typeface="Adobe Devanagari" pitchFamily="18" charset="0"/>
              </a:rPr>
              <a:t> from the </a:t>
            </a:r>
            <a:r>
              <a:rPr lang="en-US" sz="2400" b="1" dirty="0" smtClean="0">
                <a:solidFill>
                  <a:srgbClr val="FF0000"/>
                </a:solidFill>
                <a:latin typeface="Adobe Devanagari" pitchFamily="18" charset="0"/>
                <a:ea typeface="Adobe Devanagari" pitchFamily="18" charset="0"/>
                <a:cs typeface="Adobe Devanagari" pitchFamily="18" charset="0"/>
              </a:rPr>
              <a:t>microchips</a:t>
            </a:r>
            <a:r>
              <a:rPr lang="en-US" sz="2400" b="1" dirty="0" smtClean="0">
                <a:latin typeface="Adobe Devanagari" pitchFamily="18" charset="0"/>
                <a:ea typeface="Adobe Devanagari" pitchFamily="18" charset="0"/>
                <a:cs typeface="Adobe Devanagari" pitchFamily="18" charset="0"/>
              </a:rPr>
              <a:t>; and sweep printer toner out of cartridges.</a:t>
            </a:r>
          </a:p>
          <a:p>
            <a:r>
              <a:rPr lang="en-US" sz="2400" b="1" dirty="0" smtClean="0">
                <a:latin typeface="Adobe Devanagari" pitchFamily="18" charset="0"/>
                <a:ea typeface="Adobe Devanagari" pitchFamily="18" charset="0"/>
                <a:cs typeface="Adobe Devanagari" pitchFamily="18" charset="0"/>
              </a:rPr>
              <a:t>Dismantles </a:t>
            </a:r>
            <a:r>
              <a:rPr lang="en-US" sz="2400" b="1" dirty="0" smtClean="0">
                <a:solidFill>
                  <a:srgbClr val="FF0000"/>
                </a:solidFill>
                <a:latin typeface="Adobe Devanagari" pitchFamily="18" charset="0"/>
                <a:ea typeface="Adobe Devanagari" pitchFamily="18" charset="0"/>
                <a:cs typeface="Adobe Devanagari" pitchFamily="18" charset="0"/>
              </a:rPr>
              <a:t>1.5 million pounds </a:t>
            </a:r>
            <a:r>
              <a:rPr lang="en-US" sz="2400" b="1" dirty="0" smtClean="0">
                <a:latin typeface="Adobe Devanagari" pitchFamily="18" charset="0"/>
                <a:ea typeface="Adobe Devanagari" pitchFamily="18" charset="0"/>
                <a:cs typeface="Adobe Devanagari" pitchFamily="18" charset="0"/>
              </a:rPr>
              <a:t>of discarded computers, cell phones and other electronics each year.</a:t>
            </a:r>
          </a:p>
          <a:p>
            <a:r>
              <a:rPr lang="en-US" sz="2400" b="1" dirty="0" smtClean="0">
                <a:latin typeface="Adobe Devanagari" pitchFamily="18" charset="0"/>
                <a:ea typeface="Adobe Devanagari" pitchFamily="18" charset="0"/>
                <a:cs typeface="Adobe Devanagari" pitchFamily="18" charset="0"/>
              </a:rPr>
              <a:t>Earns about barely </a:t>
            </a:r>
            <a:r>
              <a:rPr lang="en-US" sz="2400" b="1" dirty="0" smtClean="0">
                <a:solidFill>
                  <a:srgbClr val="0000FF"/>
                </a:solidFill>
                <a:latin typeface="Adobe Devanagari" pitchFamily="18" charset="0"/>
                <a:ea typeface="Adobe Devanagari" pitchFamily="18" charset="0"/>
                <a:cs typeface="Adobe Devanagari" pitchFamily="18" charset="0"/>
              </a:rPr>
              <a:t>$1.50/day </a:t>
            </a:r>
            <a:r>
              <a:rPr lang="en-US" sz="2400" b="1" dirty="0" smtClean="0">
                <a:latin typeface="Adobe Devanagari" pitchFamily="18" charset="0"/>
                <a:ea typeface="Adobe Devanagari" pitchFamily="18" charset="0"/>
                <a:cs typeface="Adobe Devanagari" pitchFamily="18" charset="0"/>
              </a:rPr>
              <a:t>and relatively this tiny profit is enough motivation for workers to risk their health</a:t>
            </a:r>
          </a:p>
          <a:p>
            <a:endParaRPr lang="en-US" sz="2400" b="1" dirty="0" smtClean="0">
              <a:latin typeface="Adobe Devanagari" pitchFamily="18" charset="0"/>
              <a:ea typeface="Adobe Devanagari" pitchFamily="18" charset="0"/>
              <a:cs typeface="Adobe Devanagari" pitchFamily="18" charset="0"/>
            </a:endParaRPr>
          </a:p>
          <a:p>
            <a:endParaRPr lang="en-US" sz="2400" b="1" dirty="0" smtClean="0">
              <a:latin typeface="Adobe Devanagari" pitchFamily="18" charset="0"/>
              <a:ea typeface="Adobe Devanagari" pitchFamily="18" charset="0"/>
              <a:cs typeface="Adobe Devanagari" pitchFamily="18" charset="0"/>
            </a:endParaRPr>
          </a:p>
          <a:p>
            <a:endParaRPr lang="en-US" sz="2400" b="1" dirty="0" smtClean="0">
              <a:latin typeface="Adobe Devanagari" pitchFamily="18" charset="0"/>
              <a:ea typeface="Adobe Devanagari" pitchFamily="18" charset="0"/>
              <a:cs typeface="Adobe Devanagari"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70719" y="0"/>
            <a:ext cx="10945812" cy="1143000"/>
          </a:xfrm>
        </p:spPr>
        <p:txBody>
          <a:bodyPr/>
          <a:lstStyle/>
          <a:p>
            <a:pPr algn="ctr"/>
            <a:r>
              <a:rPr lang="en-US" b="1" dirty="0" err="1" smtClean="0">
                <a:solidFill>
                  <a:srgbClr val="00B0F0"/>
                </a:solidFill>
                <a:latin typeface="Times New Roman" pitchFamily="18" charset="0"/>
                <a:cs typeface="Times New Roman" pitchFamily="18" charset="0"/>
              </a:rPr>
              <a:t>Guiyu</a:t>
            </a:r>
            <a:r>
              <a:rPr lang="en-US" b="1" dirty="0" smtClean="0">
                <a:solidFill>
                  <a:srgbClr val="00B0F0"/>
                </a:solidFill>
                <a:latin typeface="Times New Roman" pitchFamily="18" charset="0"/>
                <a:cs typeface="Times New Roman" pitchFamily="18" charset="0"/>
              </a:rPr>
              <a:t> in China</a:t>
            </a:r>
            <a:endParaRPr lang="en-US" dirty="0" smtClean="0"/>
          </a:p>
        </p:txBody>
      </p:sp>
      <p:sp>
        <p:nvSpPr>
          <p:cNvPr id="24579" name="Content Placeholder 2"/>
          <p:cNvSpPr>
            <a:spLocks noGrp="1"/>
          </p:cNvSpPr>
          <p:nvPr>
            <p:ph idx="1"/>
          </p:nvPr>
        </p:nvSpPr>
        <p:spPr>
          <a:xfrm>
            <a:off x="823119" y="1295400"/>
            <a:ext cx="10945654" cy="4525963"/>
          </a:xfrm>
        </p:spPr>
        <p:txBody>
          <a:bodyPr/>
          <a:lstStyle/>
          <a:p>
            <a:r>
              <a:rPr lang="en-US" sz="2400" b="1" dirty="0" smtClean="0">
                <a:solidFill>
                  <a:srgbClr val="FF0000"/>
                </a:solidFill>
                <a:latin typeface="Adobe Devanagari" pitchFamily="18" charset="0"/>
                <a:ea typeface="Adobe Devanagari" pitchFamily="18" charset="0"/>
                <a:cs typeface="Adobe Devanagari" pitchFamily="18" charset="0"/>
              </a:rPr>
              <a:t>80% of children </a:t>
            </a:r>
            <a:r>
              <a:rPr lang="en-US" sz="2400" b="1" dirty="0" smtClean="0">
                <a:latin typeface="Adobe Devanagari" pitchFamily="18" charset="0"/>
                <a:ea typeface="Adobe Devanagari" pitchFamily="18" charset="0"/>
                <a:cs typeface="Adobe Devanagari" pitchFamily="18" charset="0"/>
              </a:rPr>
              <a:t>are suffering from </a:t>
            </a:r>
            <a:r>
              <a:rPr lang="en-US" sz="2400" b="1" dirty="0" smtClean="0">
                <a:solidFill>
                  <a:srgbClr val="0000FF"/>
                </a:solidFill>
                <a:latin typeface="Adobe Devanagari" pitchFamily="18" charset="0"/>
                <a:ea typeface="Adobe Devanagari" pitchFamily="18" charset="0"/>
                <a:cs typeface="Adobe Devanagari" pitchFamily="18" charset="0"/>
              </a:rPr>
              <a:t>lead poisoning </a:t>
            </a:r>
            <a:r>
              <a:rPr lang="en-US" sz="2400" b="1" dirty="0" smtClean="0">
                <a:latin typeface="Adobe Devanagari" pitchFamily="18" charset="0"/>
                <a:ea typeface="Adobe Devanagari" pitchFamily="18" charset="0"/>
                <a:cs typeface="Adobe Devanagari" pitchFamily="18" charset="0"/>
              </a:rPr>
              <a:t>and are exposed to </a:t>
            </a:r>
            <a:r>
              <a:rPr lang="en-US" sz="2400" b="1" dirty="0" smtClean="0">
                <a:solidFill>
                  <a:srgbClr val="0000FF"/>
                </a:solidFill>
                <a:latin typeface="Adobe Devanagari" pitchFamily="18" charset="0"/>
                <a:ea typeface="Adobe Devanagari" pitchFamily="18" charset="0"/>
                <a:cs typeface="Adobe Devanagari" pitchFamily="18" charset="0"/>
              </a:rPr>
              <a:t>dioxins (highest amount in world)</a:t>
            </a:r>
            <a:r>
              <a:rPr lang="en-US" sz="2400" b="1" dirty="0" smtClean="0">
                <a:latin typeface="Adobe Devanagari" pitchFamily="18" charset="0"/>
                <a:ea typeface="Adobe Devanagari" pitchFamily="18" charset="0"/>
                <a:cs typeface="Adobe Devanagari" pitchFamily="18" charset="0"/>
              </a:rPr>
              <a:t> emitted during burning of e-waste.</a:t>
            </a:r>
          </a:p>
          <a:p>
            <a:r>
              <a:rPr lang="en-US" sz="2400" b="1" dirty="0" smtClean="0">
                <a:latin typeface="Adobe Devanagari" pitchFamily="18" charset="0"/>
                <a:ea typeface="Adobe Devanagari" pitchFamily="18" charset="0"/>
                <a:cs typeface="Adobe Devanagari" pitchFamily="18" charset="0"/>
              </a:rPr>
              <a:t>Lead in blood of </a:t>
            </a:r>
            <a:r>
              <a:rPr lang="en-US" sz="2400" b="1" dirty="0" err="1" smtClean="0">
                <a:latin typeface="Adobe Devanagari" pitchFamily="18" charset="0"/>
                <a:ea typeface="Adobe Devanagari" pitchFamily="18" charset="0"/>
                <a:cs typeface="Adobe Devanagari" pitchFamily="18" charset="0"/>
              </a:rPr>
              <a:t>Guiyu</a:t>
            </a:r>
            <a:r>
              <a:rPr lang="en-US" sz="2400" b="1" dirty="0" smtClean="0">
                <a:latin typeface="Adobe Devanagari" pitchFamily="18" charset="0"/>
                <a:ea typeface="Adobe Devanagari" pitchFamily="18" charset="0"/>
                <a:cs typeface="Adobe Devanagari" pitchFamily="18" charset="0"/>
              </a:rPr>
              <a:t> Children is </a:t>
            </a:r>
            <a:r>
              <a:rPr lang="en-US" sz="2400" b="1" dirty="0" smtClean="0">
                <a:solidFill>
                  <a:srgbClr val="FF0000"/>
                </a:solidFill>
                <a:latin typeface="Adobe Devanagari" pitchFamily="18" charset="0"/>
                <a:ea typeface="Adobe Devanagari" pitchFamily="18" charset="0"/>
                <a:cs typeface="Adobe Devanagari" pitchFamily="18" charset="0"/>
              </a:rPr>
              <a:t>54% higher </a:t>
            </a:r>
            <a:r>
              <a:rPr lang="en-US" sz="2400" b="1" dirty="0" smtClean="0">
                <a:latin typeface="Adobe Devanagari" pitchFamily="18" charset="0"/>
                <a:ea typeface="Adobe Devanagari" pitchFamily="18" charset="0"/>
                <a:cs typeface="Adobe Devanagari" pitchFamily="18" charset="0"/>
              </a:rPr>
              <a:t>on average than that of children in the nearby town.</a:t>
            </a:r>
          </a:p>
          <a:p>
            <a:r>
              <a:rPr lang="en-US" sz="2400" b="1" dirty="0" smtClean="0">
                <a:latin typeface="Adobe Devanagari" pitchFamily="18" charset="0"/>
                <a:ea typeface="Adobe Devanagari" pitchFamily="18" charset="0"/>
                <a:cs typeface="Adobe Devanagari" pitchFamily="18" charset="0"/>
              </a:rPr>
              <a:t>Soil has been saturated with </a:t>
            </a:r>
            <a:r>
              <a:rPr lang="en-US" sz="2400" b="1" dirty="0" smtClean="0">
                <a:solidFill>
                  <a:srgbClr val="00B050"/>
                </a:solidFill>
                <a:latin typeface="Adobe Devanagari" pitchFamily="18" charset="0"/>
                <a:ea typeface="Adobe Devanagari" pitchFamily="18" charset="0"/>
                <a:cs typeface="Adobe Devanagari" pitchFamily="18" charset="0"/>
              </a:rPr>
              <a:t>lead, chromium, tin, mercury, other heavy metals, dioxins, hydrocarbons and </a:t>
            </a:r>
            <a:r>
              <a:rPr lang="en-US" sz="2400" b="1" dirty="0" err="1" smtClean="0">
                <a:solidFill>
                  <a:srgbClr val="00B050"/>
                </a:solidFill>
                <a:latin typeface="Adobe Devanagari" pitchFamily="18" charset="0"/>
                <a:ea typeface="Adobe Devanagari" pitchFamily="18" charset="0"/>
                <a:cs typeface="Adobe Devanagari" pitchFamily="18" charset="0"/>
              </a:rPr>
              <a:t>brominated</a:t>
            </a:r>
            <a:r>
              <a:rPr lang="en-US" sz="2400" b="1" dirty="0" smtClean="0">
                <a:solidFill>
                  <a:srgbClr val="00B050"/>
                </a:solidFill>
                <a:latin typeface="Adobe Devanagari" pitchFamily="18" charset="0"/>
                <a:ea typeface="Adobe Devanagari" pitchFamily="18" charset="0"/>
                <a:cs typeface="Adobe Devanagari" pitchFamily="18" charset="0"/>
              </a:rPr>
              <a:t> compounds.</a:t>
            </a:r>
          </a:p>
          <a:p>
            <a:r>
              <a:rPr lang="en-US" sz="2400" b="1" dirty="0" smtClean="0">
                <a:latin typeface="Adobe Devanagari" pitchFamily="18" charset="0"/>
                <a:ea typeface="Adobe Devanagari" pitchFamily="18" charset="0"/>
                <a:cs typeface="Adobe Devanagari" pitchFamily="18" charset="0"/>
              </a:rPr>
              <a:t>Rice cultivated village was now </a:t>
            </a:r>
            <a:r>
              <a:rPr lang="en-US" sz="2400" b="1" dirty="0" smtClean="0">
                <a:solidFill>
                  <a:srgbClr val="00B050"/>
                </a:solidFill>
                <a:latin typeface="Adobe Devanagari" pitchFamily="18" charset="0"/>
                <a:ea typeface="Adobe Devanagari" pitchFamily="18" charset="0"/>
                <a:cs typeface="Adobe Devanagari" pitchFamily="18" charset="0"/>
              </a:rPr>
              <a:t>unable to produce crops </a:t>
            </a:r>
            <a:r>
              <a:rPr lang="en-US" sz="2400" b="1" dirty="0" smtClean="0">
                <a:latin typeface="Adobe Devanagari" pitchFamily="18" charset="0"/>
                <a:ea typeface="Adobe Devanagari" pitchFamily="18" charset="0"/>
                <a:cs typeface="Adobe Devanagari" pitchFamily="18" charset="0"/>
              </a:rPr>
              <a:t>for food and the river water(</a:t>
            </a:r>
            <a:r>
              <a:rPr lang="en-US" sz="2400" b="1" dirty="0" err="1" smtClean="0">
                <a:latin typeface="Adobe Devanagari" pitchFamily="18" charset="0"/>
                <a:ea typeface="Adobe Devanagari" pitchFamily="18" charset="0"/>
                <a:cs typeface="Adobe Devanagari" pitchFamily="18" charset="0"/>
              </a:rPr>
              <a:t>Linjaing</a:t>
            </a:r>
            <a:r>
              <a:rPr lang="en-US" sz="2400" b="1" dirty="0" smtClean="0">
                <a:latin typeface="Adobe Devanagari" pitchFamily="18" charset="0"/>
                <a:ea typeface="Adobe Devanagari" pitchFamily="18" charset="0"/>
                <a:cs typeface="Adobe Devanagari" pitchFamily="18" charset="0"/>
              </a:rPr>
              <a:t> River) is </a:t>
            </a:r>
            <a:r>
              <a:rPr lang="en-US" sz="2400" b="1" dirty="0" smtClean="0">
                <a:solidFill>
                  <a:srgbClr val="00B050"/>
                </a:solidFill>
                <a:latin typeface="Adobe Devanagari" pitchFamily="18" charset="0"/>
                <a:ea typeface="Adobe Devanagari" pitchFamily="18" charset="0"/>
                <a:cs typeface="Adobe Devanagari" pitchFamily="18" charset="0"/>
              </a:rPr>
              <a:t>undrinkable.</a:t>
            </a:r>
          </a:p>
          <a:p>
            <a:r>
              <a:rPr lang="en-US" sz="2400" b="1" dirty="0" smtClean="0">
                <a:latin typeface="Adobe Devanagari" pitchFamily="18" charset="0"/>
                <a:ea typeface="Adobe Devanagari" pitchFamily="18" charset="0"/>
                <a:cs typeface="Adobe Devanagari" pitchFamily="18" charset="0"/>
              </a:rPr>
              <a:t>Even the underground water is also completely polluted due to the </a:t>
            </a:r>
            <a:r>
              <a:rPr lang="en-US" sz="2400" b="1" dirty="0" err="1" smtClean="0">
                <a:latin typeface="Adobe Devanagari" pitchFamily="18" charset="0"/>
                <a:ea typeface="Adobe Devanagari" pitchFamily="18" charset="0"/>
                <a:cs typeface="Adobe Devanagari" pitchFamily="18" charset="0"/>
              </a:rPr>
              <a:t>leachates</a:t>
            </a:r>
            <a:r>
              <a:rPr lang="en-US" sz="2400" b="1" dirty="0" smtClean="0">
                <a:latin typeface="Adobe Devanagari" pitchFamily="18" charset="0"/>
                <a:ea typeface="Adobe Devanagari" pitchFamily="18" charset="0"/>
                <a:cs typeface="Adobe Devanagari" pitchFamily="18" charset="0"/>
              </a:rPr>
              <a:t> from dumped heaps of e-waste and hence the water for domestic purpose is trucked from somewhere else.</a:t>
            </a:r>
          </a:p>
          <a:p>
            <a:r>
              <a:rPr lang="en-US" sz="2400" b="1" dirty="0" smtClean="0">
                <a:latin typeface="Adobe Devanagari" pitchFamily="18" charset="0"/>
                <a:ea typeface="Adobe Devanagari" pitchFamily="18" charset="0"/>
                <a:cs typeface="Adobe Devanagari" pitchFamily="18" charset="0"/>
              </a:rPr>
              <a:t> </a:t>
            </a:r>
            <a:r>
              <a:rPr lang="en-US" sz="2400" b="1" dirty="0" smtClean="0">
                <a:solidFill>
                  <a:srgbClr val="00B050"/>
                </a:solidFill>
                <a:latin typeface="Adobe Devanagari" pitchFamily="18" charset="0"/>
                <a:ea typeface="Adobe Devanagari" pitchFamily="18" charset="0"/>
                <a:cs typeface="Adobe Devanagari" pitchFamily="18" charset="0"/>
              </a:rPr>
              <a:t>Lead and copper </a:t>
            </a:r>
            <a:r>
              <a:rPr lang="en-US" sz="2400" b="1" dirty="0" smtClean="0">
                <a:latin typeface="Adobe Devanagari" pitchFamily="18" charset="0"/>
                <a:ea typeface="Adobe Devanagari" pitchFamily="18" charset="0"/>
                <a:cs typeface="Adobe Devanagari" pitchFamily="18" charset="0"/>
              </a:rPr>
              <a:t>in road dust were </a:t>
            </a:r>
            <a:r>
              <a:rPr lang="en-US" sz="2400" b="1" dirty="0" smtClean="0">
                <a:solidFill>
                  <a:srgbClr val="FF0000"/>
                </a:solidFill>
                <a:latin typeface="Adobe Devanagari" pitchFamily="18" charset="0"/>
                <a:ea typeface="Adobe Devanagari" pitchFamily="18" charset="0"/>
                <a:cs typeface="Adobe Devanagari" pitchFamily="18" charset="0"/>
              </a:rPr>
              <a:t>371 and 155 </a:t>
            </a:r>
            <a:r>
              <a:rPr lang="en-US" sz="2400" b="1" dirty="0" smtClean="0">
                <a:latin typeface="Adobe Devanagari" pitchFamily="18" charset="0"/>
                <a:ea typeface="Adobe Devanagari" pitchFamily="18" charset="0"/>
                <a:cs typeface="Adobe Devanagari" pitchFamily="18" charset="0"/>
              </a:rPr>
              <a:t>times higher, respectively, than nearby non e-waste sites.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319" y="0"/>
            <a:ext cx="8513287" cy="685800"/>
          </a:xfrm>
        </p:spPr>
        <p:txBody>
          <a:bodyPr rtlCol="0">
            <a:normAutofit/>
          </a:bodyPr>
          <a:lstStyle/>
          <a:p>
            <a:pPr algn="ctr" fontAlgn="auto">
              <a:spcAft>
                <a:spcPts val="0"/>
              </a:spcAft>
              <a:defRPr/>
            </a:pPr>
            <a:r>
              <a:rPr lang="en-US" dirty="0" smtClean="0"/>
              <a:t>Tokyo Medal Project</a:t>
            </a:r>
            <a:endParaRPr lang="en-US" dirty="0"/>
          </a:p>
        </p:txBody>
      </p:sp>
      <p:sp>
        <p:nvSpPr>
          <p:cNvPr id="21507" name="Content Placeholder 2"/>
          <p:cNvSpPr>
            <a:spLocks noGrp="1"/>
          </p:cNvSpPr>
          <p:nvPr>
            <p:ph idx="1"/>
          </p:nvPr>
        </p:nvSpPr>
        <p:spPr>
          <a:xfrm>
            <a:off x="746918" y="3048000"/>
            <a:ext cx="11414919" cy="2438400"/>
          </a:xfrm>
        </p:spPr>
        <p:txBody>
          <a:bodyPr/>
          <a:lstStyle/>
          <a:p>
            <a:r>
              <a:rPr lang="en-US" sz="2800" b="1" dirty="0" smtClean="0">
                <a:solidFill>
                  <a:srgbClr val="FF0000"/>
                </a:solidFill>
                <a:latin typeface="Adobe Devanagari" pitchFamily="18" charset="0"/>
                <a:ea typeface="Adobe Devanagari" pitchFamily="18" charset="0"/>
                <a:cs typeface="Adobe Devanagari" pitchFamily="18" charset="0"/>
              </a:rPr>
              <a:t>Initiative started in 2017 and 100% metals (Gold, Silver &amp; Bronze) was collected from people of Japan.</a:t>
            </a:r>
          </a:p>
          <a:p>
            <a:r>
              <a:rPr lang="en-US" sz="2800" b="1" dirty="0" smtClean="0">
                <a:solidFill>
                  <a:srgbClr val="FF0000"/>
                </a:solidFill>
                <a:latin typeface="Adobe Devanagari" pitchFamily="18" charset="0"/>
                <a:ea typeface="Adobe Devanagari" pitchFamily="18" charset="0"/>
                <a:cs typeface="Adobe Devanagari" pitchFamily="18" charset="0"/>
              </a:rPr>
              <a:t>In 2016 Rio Olympics Brazil manufactured 30% of bronze and silver medal</a:t>
            </a:r>
          </a:p>
        </p:txBody>
      </p:sp>
      <p:pic>
        <p:nvPicPr>
          <p:cNvPr id="21508" name="Picture 2" descr="Tokyo 2020 Summer Olympic Medals Made From E-waste"/>
          <p:cNvPicPr>
            <a:picLocks noChangeAspect="1" noChangeArrowheads="1"/>
          </p:cNvPicPr>
          <p:nvPr/>
        </p:nvPicPr>
        <p:blipFill>
          <a:blip r:embed="rId3"/>
          <a:srcRect/>
          <a:stretch>
            <a:fillRect/>
          </a:stretch>
        </p:blipFill>
        <p:spPr bwMode="auto">
          <a:xfrm>
            <a:off x="0" y="0"/>
            <a:ext cx="4763387" cy="762000"/>
          </a:xfrm>
          <a:prstGeom prst="rect">
            <a:avLst/>
          </a:prstGeom>
          <a:noFill/>
          <a:ln w="9525">
            <a:noFill/>
            <a:miter lim="800000"/>
            <a:headEnd/>
            <a:tailEnd/>
          </a:ln>
        </p:spPr>
      </p:pic>
      <p:pic>
        <p:nvPicPr>
          <p:cNvPr id="21509" name="Picture 3"/>
          <p:cNvPicPr>
            <a:picLocks noChangeAspect="1" noChangeArrowheads="1"/>
          </p:cNvPicPr>
          <p:nvPr/>
        </p:nvPicPr>
        <p:blipFill>
          <a:blip r:embed="rId4"/>
          <a:srcRect/>
          <a:stretch>
            <a:fillRect/>
          </a:stretch>
        </p:blipFill>
        <p:spPr bwMode="auto">
          <a:xfrm>
            <a:off x="746920" y="685800"/>
            <a:ext cx="11414918" cy="2438400"/>
          </a:xfrm>
          <a:prstGeom prst="rect">
            <a:avLst/>
          </a:prstGeom>
          <a:noFill/>
          <a:ln w="9525">
            <a:noFill/>
            <a:miter lim="800000"/>
            <a:headEnd/>
            <a:tailEnd/>
          </a:ln>
        </p:spPr>
      </p:pic>
      <p:pic>
        <p:nvPicPr>
          <p:cNvPr id="21510" name="Picture 5"/>
          <p:cNvPicPr>
            <a:picLocks noChangeAspect="1" noChangeArrowheads="1"/>
          </p:cNvPicPr>
          <p:nvPr/>
        </p:nvPicPr>
        <p:blipFill>
          <a:blip r:embed="rId5"/>
          <a:srcRect/>
          <a:stretch>
            <a:fillRect/>
          </a:stretch>
        </p:blipFill>
        <p:spPr bwMode="auto">
          <a:xfrm>
            <a:off x="899319" y="4800601"/>
            <a:ext cx="11262518" cy="828675"/>
          </a:xfrm>
          <a:prstGeom prst="rect">
            <a:avLst/>
          </a:prstGeom>
          <a:noFill/>
          <a:ln w="9525">
            <a:noFill/>
            <a:miter lim="800000"/>
            <a:headEnd/>
            <a:tailEnd/>
          </a:ln>
        </p:spPr>
      </p:pic>
      <p:sp>
        <p:nvSpPr>
          <p:cNvPr id="21511" name="Rectangle 8"/>
          <p:cNvSpPr>
            <a:spLocks noChangeArrowheads="1"/>
          </p:cNvSpPr>
          <p:nvPr/>
        </p:nvSpPr>
        <p:spPr bwMode="auto">
          <a:xfrm>
            <a:off x="823118" y="5715000"/>
            <a:ext cx="11338719" cy="923330"/>
          </a:xfrm>
          <a:prstGeom prst="rect">
            <a:avLst/>
          </a:prstGeom>
          <a:noFill/>
          <a:ln w="9525">
            <a:noFill/>
            <a:miter lim="800000"/>
            <a:headEnd/>
            <a:tailEnd/>
          </a:ln>
        </p:spPr>
        <p:txBody>
          <a:bodyPr wrap="square">
            <a:spAutoFit/>
          </a:bodyPr>
          <a:lstStyle/>
          <a:p>
            <a:r>
              <a:rPr lang="en-US" b="1" dirty="0">
                <a:solidFill>
                  <a:srgbClr val="0000FF"/>
                </a:solidFill>
                <a:latin typeface="Adobe Devanagari" pitchFamily="18" charset="0"/>
                <a:ea typeface="Adobe Devanagari" pitchFamily="18" charset="0"/>
                <a:cs typeface="Adobe Devanagari" pitchFamily="18" charset="0"/>
              </a:rPr>
              <a:t>Since 2014, </a:t>
            </a:r>
            <a:r>
              <a:rPr lang="en-US" b="1" dirty="0">
                <a:solidFill>
                  <a:srgbClr val="FF0000"/>
                </a:solidFill>
                <a:latin typeface="Adobe Devanagari" pitchFamily="18" charset="0"/>
                <a:ea typeface="Adobe Devanagari" pitchFamily="18" charset="0"/>
                <a:cs typeface="Adobe Devanagari" pitchFamily="18" charset="0"/>
              </a:rPr>
              <a:t>Dell </a:t>
            </a:r>
            <a:r>
              <a:rPr lang="en-US" b="1" dirty="0">
                <a:solidFill>
                  <a:srgbClr val="0000FF"/>
                </a:solidFill>
                <a:latin typeface="Adobe Devanagari" pitchFamily="18" charset="0"/>
                <a:ea typeface="Adobe Devanagari" pitchFamily="18" charset="0"/>
                <a:cs typeface="Adobe Devanagari" pitchFamily="18" charset="0"/>
              </a:rPr>
              <a:t>has used 100 million pounds of recovered materials in its products.</a:t>
            </a:r>
          </a:p>
          <a:p>
            <a:r>
              <a:rPr lang="en-US" b="1" dirty="0">
                <a:solidFill>
                  <a:srgbClr val="0000FF"/>
                </a:solidFill>
                <a:latin typeface="Adobe Devanagari" pitchFamily="18" charset="0"/>
                <a:ea typeface="Adobe Devanagari" pitchFamily="18" charset="0"/>
                <a:cs typeface="Adobe Devanagari" pitchFamily="18" charset="0"/>
              </a:rPr>
              <a:t>In 2016, </a:t>
            </a:r>
            <a:r>
              <a:rPr lang="en-US" b="1" dirty="0">
                <a:solidFill>
                  <a:srgbClr val="FF0000"/>
                </a:solidFill>
                <a:latin typeface="Adobe Devanagari" pitchFamily="18" charset="0"/>
                <a:ea typeface="Adobe Devanagari" pitchFamily="18" charset="0"/>
                <a:cs typeface="Adobe Devanagari" pitchFamily="18" charset="0"/>
              </a:rPr>
              <a:t>Apple</a:t>
            </a:r>
            <a:r>
              <a:rPr lang="en-US" b="1" dirty="0">
                <a:solidFill>
                  <a:srgbClr val="0000FF"/>
                </a:solidFill>
                <a:latin typeface="Adobe Devanagari" pitchFamily="18" charset="0"/>
                <a:ea typeface="Adobe Devanagari" pitchFamily="18" charset="0"/>
                <a:cs typeface="Adobe Devanagari" pitchFamily="18" charset="0"/>
              </a:rPr>
              <a:t> introduced its first </a:t>
            </a:r>
            <a:r>
              <a:rPr lang="en-US" b="1" dirty="0" err="1">
                <a:solidFill>
                  <a:srgbClr val="0000FF"/>
                </a:solidFill>
                <a:latin typeface="Adobe Devanagari" pitchFamily="18" charset="0"/>
                <a:ea typeface="Adobe Devanagari" pitchFamily="18" charset="0"/>
                <a:cs typeface="Adobe Devanagari" pitchFamily="18" charset="0"/>
              </a:rPr>
              <a:t>iPhone</a:t>
            </a:r>
            <a:r>
              <a:rPr lang="en-US" b="1" dirty="0">
                <a:solidFill>
                  <a:srgbClr val="0000FF"/>
                </a:solidFill>
                <a:latin typeface="Adobe Devanagari" pitchFamily="18" charset="0"/>
                <a:ea typeface="Adobe Devanagari" pitchFamily="18" charset="0"/>
                <a:cs typeface="Adobe Devanagari" pitchFamily="18" charset="0"/>
              </a:rPr>
              <a:t>-disassembly robot ‘Daisy’ that can breakdown 200 </a:t>
            </a:r>
            <a:r>
              <a:rPr lang="en-US" b="1" dirty="0" err="1">
                <a:solidFill>
                  <a:srgbClr val="0000FF"/>
                </a:solidFill>
                <a:latin typeface="Adobe Devanagari" pitchFamily="18" charset="0"/>
                <a:ea typeface="Adobe Devanagari" pitchFamily="18" charset="0"/>
                <a:cs typeface="Adobe Devanagari" pitchFamily="18" charset="0"/>
              </a:rPr>
              <a:t>iPhones</a:t>
            </a:r>
            <a:r>
              <a:rPr lang="en-US" b="1" dirty="0">
                <a:solidFill>
                  <a:srgbClr val="0000FF"/>
                </a:solidFill>
                <a:latin typeface="Adobe Devanagari" pitchFamily="18" charset="0"/>
                <a:ea typeface="Adobe Devanagari" pitchFamily="18" charset="0"/>
                <a:cs typeface="Adobe Devanagari" pitchFamily="18" charset="0"/>
              </a:rPr>
              <a:t> an hour.</a:t>
            </a:r>
          </a:p>
          <a:p>
            <a:r>
              <a:rPr lang="en-US" b="1" dirty="0">
                <a:solidFill>
                  <a:srgbClr val="FF0000"/>
                </a:solidFill>
                <a:latin typeface="Adobe Devanagari" pitchFamily="18" charset="0"/>
                <a:ea typeface="Adobe Devanagari" pitchFamily="18" charset="0"/>
                <a:cs typeface="Adobe Devanagari" pitchFamily="18" charset="0"/>
              </a:rPr>
              <a:t>Samsung </a:t>
            </a:r>
            <a:r>
              <a:rPr lang="en-US" b="1" dirty="0">
                <a:solidFill>
                  <a:srgbClr val="0000FF"/>
                </a:solidFill>
                <a:latin typeface="Adobe Devanagari" pitchFamily="18" charset="0"/>
                <a:ea typeface="Adobe Devanagari" pitchFamily="18" charset="0"/>
                <a:cs typeface="Adobe Devanagari" pitchFamily="18" charset="0"/>
              </a:rPr>
              <a:t>collects and recycles about 100 million pounds of e-waste every year in the US alone.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5" name="Picture 2"/>
          <p:cNvPicPr>
            <a:picLocks noChangeAspect="1" noChangeArrowheads="1"/>
          </p:cNvPicPr>
          <p:nvPr/>
        </p:nvPicPr>
        <p:blipFill>
          <a:blip r:embed="rId2"/>
          <a:srcRect r="10417"/>
          <a:stretch>
            <a:fillRect/>
          </a:stretch>
        </p:blipFill>
        <p:spPr bwMode="auto">
          <a:xfrm>
            <a:off x="823119" y="304800"/>
            <a:ext cx="11049001" cy="63246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319" y="0"/>
            <a:ext cx="10945812" cy="685800"/>
          </a:xfrm>
        </p:spPr>
        <p:txBody>
          <a:bodyPr rtlCol="0">
            <a:normAutofit fontScale="90000"/>
          </a:bodyPr>
          <a:lstStyle/>
          <a:p>
            <a:pPr algn="ctr" fontAlgn="auto">
              <a:spcAft>
                <a:spcPts val="0"/>
              </a:spcAft>
              <a:defRPr/>
            </a:pPr>
            <a:r>
              <a:rPr lang="en-US" sz="4400" b="1" dirty="0" smtClean="0">
                <a:solidFill>
                  <a:srgbClr val="FF0000"/>
                </a:solidFill>
              </a:rPr>
              <a:t>Sources of E-waste</a:t>
            </a:r>
            <a:endParaRPr lang="en-US" sz="4400" dirty="0">
              <a:solidFill>
                <a:srgbClr val="FF0000"/>
              </a:solidFill>
            </a:endParaRPr>
          </a:p>
        </p:txBody>
      </p:sp>
      <p:graphicFrame>
        <p:nvGraphicFramePr>
          <p:cNvPr id="5" name="Content Placeholder 3"/>
          <p:cNvGraphicFramePr>
            <a:graphicFrameLocks noGrp="1"/>
          </p:cNvGraphicFramePr>
          <p:nvPr>
            <p:ph idx="1"/>
          </p:nvPr>
        </p:nvGraphicFramePr>
        <p:xfrm>
          <a:off x="228600" y="914400"/>
          <a:ext cx="87630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4" descr="E-Waste"/>
          <p:cNvPicPr>
            <a:picLocks noChangeAspect="1" noChangeArrowheads="1"/>
          </p:cNvPicPr>
          <p:nvPr/>
        </p:nvPicPr>
        <p:blipFill>
          <a:blip r:embed="rId6"/>
          <a:srcRect/>
          <a:stretch>
            <a:fillRect/>
          </a:stretch>
        </p:blipFill>
        <p:spPr bwMode="auto">
          <a:xfrm>
            <a:off x="8366918" y="838200"/>
            <a:ext cx="3794919" cy="480060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0"/>
            <a:ext cx="10945812" cy="1143000"/>
          </a:xfrm>
        </p:spPr>
        <p:txBody>
          <a:bodyPr/>
          <a:lstStyle/>
          <a:p>
            <a:pPr algn="ctr"/>
            <a:r>
              <a:rPr lang="en-US" sz="4400" b="1" dirty="0" smtClean="0"/>
              <a:t>Categories of E-waste</a:t>
            </a:r>
            <a:endParaRPr lang="en-US" sz="4400" b="1" dirty="0"/>
          </a:p>
        </p:txBody>
      </p:sp>
      <p:sp>
        <p:nvSpPr>
          <p:cNvPr id="3" name="Content Placeholder 2"/>
          <p:cNvSpPr>
            <a:spLocks noGrp="1"/>
          </p:cNvSpPr>
          <p:nvPr>
            <p:ph idx="1"/>
          </p:nvPr>
        </p:nvSpPr>
        <p:spPr>
          <a:xfrm>
            <a:off x="608013" y="1935165"/>
            <a:ext cx="5091906" cy="4389437"/>
          </a:xfrm>
        </p:spPr>
        <p:txBody>
          <a:bodyPr/>
          <a:lstStyle/>
          <a:p>
            <a:r>
              <a:rPr lang="en-US" b="1" dirty="0" smtClean="0">
                <a:latin typeface="Adobe Devanagari" pitchFamily="18" charset="0"/>
                <a:cs typeface="Adobe Devanagari" pitchFamily="18" charset="0"/>
              </a:rPr>
              <a:t>Large equipment such as washing machines, clothes dryers, dish </a:t>
            </a:r>
            <a:r>
              <a:rPr lang="en-US" b="1" dirty="0" smtClean="0">
                <a:latin typeface="Adobe Devanagari" pitchFamily="18" charset="0"/>
                <a:cs typeface="Adobe Devanagari" pitchFamily="18" charset="0"/>
              </a:rPr>
              <a:t>washing machines</a:t>
            </a:r>
            <a:r>
              <a:rPr lang="en-US" b="1" dirty="0" smtClean="0">
                <a:latin typeface="Adobe Devanagari" pitchFamily="18" charset="0"/>
                <a:cs typeface="Adobe Devanagari" pitchFamily="18" charset="0"/>
              </a:rPr>
              <a:t>, electric stoves, large printing machines, copying equipment </a:t>
            </a:r>
            <a:r>
              <a:rPr lang="en-US" b="1" dirty="0" smtClean="0">
                <a:latin typeface="Adobe Devanagari" pitchFamily="18" charset="0"/>
                <a:cs typeface="Adobe Devanagari" pitchFamily="18" charset="0"/>
              </a:rPr>
              <a:t>and photovoltaic </a:t>
            </a:r>
            <a:r>
              <a:rPr lang="en-US" b="1" dirty="0" smtClean="0">
                <a:latin typeface="Adobe Devanagari" pitchFamily="18" charset="0"/>
                <a:cs typeface="Adobe Devanagari" pitchFamily="18" charset="0"/>
              </a:rPr>
              <a:t>panels.</a:t>
            </a:r>
          </a:p>
          <a:p>
            <a:r>
              <a:rPr lang="en-US" b="1" dirty="0" smtClean="0">
                <a:latin typeface="Adobe Devanagari" pitchFamily="18" charset="0"/>
                <a:cs typeface="Adobe Devanagari" pitchFamily="18" charset="0"/>
              </a:rPr>
              <a:t>Small </a:t>
            </a:r>
            <a:r>
              <a:rPr lang="en-US" b="1" dirty="0" smtClean="0">
                <a:latin typeface="Adobe Devanagari" pitchFamily="18" charset="0"/>
                <a:cs typeface="Adobe Devanagari" pitchFamily="18" charset="0"/>
              </a:rPr>
              <a:t>equipment comprises of vacuum cleaners, microwaves, </a:t>
            </a:r>
            <a:r>
              <a:rPr lang="en-US" b="1" dirty="0" smtClean="0">
                <a:latin typeface="Adobe Devanagari" pitchFamily="18" charset="0"/>
                <a:cs typeface="Adobe Devanagari" pitchFamily="18" charset="0"/>
              </a:rPr>
              <a:t>ventilation equipment</a:t>
            </a:r>
            <a:r>
              <a:rPr lang="en-US" b="1" dirty="0" smtClean="0">
                <a:latin typeface="Adobe Devanagari" pitchFamily="18" charset="0"/>
                <a:cs typeface="Adobe Devanagari" pitchFamily="18" charset="0"/>
              </a:rPr>
              <a:t>, toasters, electric kettles and electric shavers.</a:t>
            </a:r>
          </a:p>
          <a:p>
            <a:r>
              <a:rPr lang="en-US" b="1" dirty="0" smtClean="0">
                <a:latin typeface="Adobe Devanagari" pitchFamily="18" charset="0"/>
                <a:cs typeface="Adobe Devanagari" pitchFamily="18" charset="0"/>
              </a:rPr>
              <a:t>Small </a:t>
            </a:r>
            <a:r>
              <a:rPr lang="en-US" b="1" dirty="0" smtClean="0">
                <a:latin typeface="Adobe Devanagari" pitchFamily="18" charset="0"/>
                <a:cs typeface="Adobe Devanagari" pitchFamily="18" charset="0"/>
              </a:rPr>
              <a:t>IT and telecommunication equipment. For example, mobile phones, </a:t>
            </a:r>
            <a:r>
              <a:rPr lang="en-US" b="1" dirty="0" smtClean="0">
                <a:latin typeface="Adobe Devanagari" pitchFamily="18" charset="0"/>
                <a:cs typeface="Adobe Devanagari" pitchFamily="18" charset="0"/>
              </a:rPr>
              <a:t>GPS, pocket </a:t>
            </a:r>
            <a:r>
              <a:rPr lang="en-US" b="1" dirty="0" smtClean="0">
                <a:latin typeface="Adobe Devanagari" pitchFamily="18" charset="0"/>
                <a:cs typeface="Adobe Devanagari" pitchFamily="18" charset="0"/>
              </a:rPr>
              <a:t>calculators and routers etc.</a:t>
            </a:r>
            <a:endParaRPr lang="en-US"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25606" name="Picture 6" descr="Global Trends of E-waste Pollution and Its Impact on Environment |  SpringerLink"/>
          <p:cNvPicPr>
            <a:picLocks noChangeAspect="1" noChangeArrowheads="1"/>
          </p:cNvPicPr>
          <p:nvPr/>
        </p:nvPicPr>
        <p:blipFill>
          <a:blip r:embed="rId2"/>
          <a:srcRect/>
          <a:stretch>
            <a:fillRect/>
          </a:stretch>
        </p:blipFill>
        <p:spPr bwMode="auto">
          <a:xfrm>
            <a:off x="5769730" y="1447800"/>
            <a:ext cx="6392108" cy="4191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19" y="457200"/>
            <a:ext cx="10945812" cy="781050"/>
          </a:xfrm>
        </p:spPr>
        <p:txBody>
          <a:bodyPr/>
          <a:lstStyle/>
          <a:p>
            <a:pPr algn="ctr"/>
            <a:r>
              <a:rPr lang="en-US" sz="4400" dirty="0" smtClean="0"/>
              <a:t>Constituents of E-Waste</a:t>
            </a:r>
            <a:endParaRPr lang="en-US" sz="4400" dirty="0"/>
          </a:p>
        </p:txBody>
      </p:sp>
      <p:sp>
        <p:nvSpPr>
          <p:cNvPr id="3" name="Content Placeholder 2"/>
          <p:cNvSpPr>
            <a:spLocks noGrp="1"/>
          </p:cNvSpPr>
          <p:nvPr>
            <p:ph idx="1"/>
          </p:nvPr>
        </p:nvSpPr>
        <p:spPr>
          <a:xfrm>
            <a:off x="5471318" y="1782763"/>
            <a:ext cx="6690519" cy="4389437"/>
          </a:xfrm>
        </p:spPr>
        <p:txBody>
          <a:bodyPr/>
          <a:lstStyle/>
          <a:p>
            <a:pPr>
              <a:lnSpc>
                <a:spcPct val="150000"/>
              </a:lnSpc>
            </a:pPr>
            <a:r>
              <a:rPr lang="en-US" sz="2400" b="1" dirty="0" smtClean="0">
                <a:solidFill>
                  <a:srgbClr val="669900"/>
                </a:solidFill>
                <a:latin typeface="Adobe Devanagari" pitchFamily="18" charset="0"/>
                <a:cs typeface="Adobe Devanagari" pitchFamily="18" charset="0"/>
              </a:rPr>
              <a:t>36% </a:t>
            </a:r>
            <a:r>
              <a:rPr lang="en-US" sz="2400" b="1" dirty="0" smtClean="0">
                <a:solidFill>
                  <a:srgbClr val="669900"/>
                </a:solidFill>
                <a:latin typeface="Adobe Devanagari" pitchFamily="18" charset="0"/>
                <a:cs typeface="Adobe Devanagari" pitchFamily="18" charset="0"/>
                <a:sym typeface="Wingdings" pitchFamily="2" charset="2"/>
              </a:rPr>
              <a:t></a:t>
            </a:r>
            <a:r>
              <a:rPr lang="en-US" sz="2400" b="1" dirty="0" smtClean="0">
                <a:solidFill>
                  <a:srgbClr val="669900"/>
                </a:solidFill>
                <a:latin typeface="Adobe Devanagari" pitchFamily="18" charset="0"/>
                <a:cs typeface="Adobe Devanagari" pitchFamily="18" charset="0"/>
              </a:rPr>
              <a:t> Ferrous metals </a:t>
            </a:r>
            <a:r>
              <a:rPr lang="en-US" sz="2400" b="1" dirty="0" err="1" smtClean="0">
                <a:solidFill>
                  <a:srgbClr val="669900"/>
                </a:solidFill>
                <a:latin typeface="Adobe Devanagari" pitchFamily="18" charset="0"/>
                <a:cs typeface="Adobe Devanagari" pitchFamily="18" charset="0"/>
              </a:rPr>
              <a:t>ie</a:t>
            </a:r>
            <a:r>
              <a:rPr lang="en-US" sz="2400" b="1" dirty="0" smtClean="0">
                <a:solidFill>
                  <a:srgbClr val="669900"/>
                </a:solidFill>
                <a:latin typeface="Adobe Devanagari" pitchFamily="18" charset="0"/>
                <a:cs typeface="Adobe Devanagari" pitchFamily="18" charset="0"/>
              </a:rPr>
              <a:t>) Iron and Steel</a:t>
            </a:r>
          </a:p>
          <a:p>
            <a:pPr>
              <a:lnSpc>
                <a:spcPct val="150000"/>
              </a:lnSpc>
            </a:pPr>
            <a:r>
              <a:rPr lang="en-US" sz="2400" b="1" dirty="0" smtClean="0">
                <a:solidFill>
                  <a:srgbClr val="FF0000"/>
                </a:solidFill>
                <a:latin typeface="Adobe Devanagari" pitchFamily="18" charset="0"/>
                <a:cs typeface="Adobe Devanagari" pitchFamily="18" charset="0"/>
              </a:rPr>
              <a:t>19%  </a:t>
            </a:r>
            <a:r>
              <a:rPr lang="en-US" sz="2400" b="1" dirty="0" smtClean="0">
                <a:solidFill>
                  <a:srgbClr val="FF0000"/>
                </a:solidFill>
                <a:latin typeface="Adobe Devanagari" pitchFamily="18" charset="0"/>
                <a:cs typeface="Adobe Devanagari" pitchFamily="18" charset="0"/>
                <a:sym typeface="Wingdings" pitchFamily="2" charset="2"/>
              </a:rPr>
              <a:t></a:t>
            </a:r>
            <a:r>
              <a:rPr lang="en-US" sz="2400" b="1" dirty="0" smtClean="0">
                <a:solidFill>
                  <a:srgbClr val="FF0000"/>
                </a:solidFill>
                <a:latin typeface="Adobe Devanagari" pitchFamily="18" charset="0"/>
                <a:cs typeface="Adobe Devanagari" pitchFamily="18" charset="0"/>
              </a:rPr>
              <a:t> Non-ferrous metals, like Cu, Al and precious metals like Ag, Au, Pt, Pd etc.,</a:t>
            </a:r>
          </a:p>
          <a:p>
            <a:pPr>
              <a:lnSpc>
                <a:spcPct val="150000"/>
              </a:lnSpc>
            </a:pPr>
            <a:r>
              <a:rPr lang="en-US" sz="2400" b="1" dirty="0" smtClean="0">
                <a:solidFill>
                  <a:srgbClr val="0070C0"/>
                </a:solidFill>
                <a:latin typeface="Adobe Devanagari" pitchFamily="18" charset="0"/>
                <a:cs typeface="Adobe Devanagari" pitchFamily="18" charset="0"/>
              </a:rPr>
              <a:t>23% </a:t>
            </a:r>
            <a:r>
              <a:rPr lang="en-US" sz="2400" b="1" dirty="0" smtClean="0">
                <a:solidFill>
                  <a:srgbClr val="0070C0"/>
                </a:solidFill>
                <a:latin typeface="Adobe Devanagari" pitchFamily="18" charset="0"/>
                <a:cs typeface="Adobe Devanagari" pitchFamily="18" charset="0"/>
                <a:sym typeface="Wingdings" pitchFamily="2" charset="2"/>
              </a:rPr>
              <a:t> P</a:t>
            </a:r>
            <a:r>
              <a:rPr lang="en-US" sz="2400" b="1" dirty="0" smtClean="0">
                <a:solidFill>
                  <a:srgbClr val="0070C0"/>
                </a:solidFill>
                <a:latin typeface="Adobe Devanagari" pitchFamily="18" charset="0"/>
                <a:cs typeface="Adobe Devanagari" pitchFamily="18" charset="0"/>
              </a:rPr>
              <a:t>lastic</a:t>
            </a:r>
          </a:p>
          <a:p>
            <a:pPr>
              <a:lnSpc>
                <a:spcPct val="150000"/>
              </a:lnSpc>
            </a:pPr>
            <a:r>
              <a:rPr lang="en-US" sz="2400" b="1" dirty="0" smtClean="0">
                <a:solidFill>
                  <a:srgbClr val="7030A0"/>
                </a:solidFill>
                <a:latin typeface="Adobe Devanagari" pitchFamily="18" charset="0"/>
                <a:cs typeface="Adobe Devanagari" pitchFamily="18" charset="0"/>
              </a:rPr>
              <a:t>15% </a:t>
            </a:r>
            <a:r>
              <a:rPr lang="en-US" sz="2400" b="1" dirty="0" smtClean="0">
                <a:solidFill>
                  <a:srgbClr val="7030A0"/>
                </a:solidFill>
                <a:latin typeface="Adobe Devanagari" pitchFamily="18" charset="0"/>
                <a:cs typeface="Adobe Devanagari" pitchFamily="18" charset="0"/>
                <a:sym typeface="Wingdings" pitchFamily="2" charset="2"/>
              </a:rPr>
              <a:t> Glass </a:t>
            </a:r>
          </a:p>
          <a:p>
            <a:pPr>
              <a:lnSpc>
                <a:spcPct val="150000"/>
              </a:lnSpc>
            </a:pPr>
            <a:r>
              <a:rPr lang="en-US" sz="2400" b="1" dirty="0" smtClean="0">
                <a:solidFill>
                  <a:srgbClr val="CC00CC"/>
                </a:solidFill>
                <a:latin typeface="Adobe Devanagari" pitchFamily="18" charset="0"/>
                <a:cs typeface="Adobe Devanagari" pitchFamily="18" charset="0"/>
                <a:sym typeface="Wingdings" pitchFamily="2" charset="2"/>
              </a:rPr>
              <a:t> 7%  </a:t>
            </a:r>
            <a:r>
              <a:rPr lang="en-US" sz="2400" b="1" dirty="0" smtClean="0">
                <a:solidFill>
                  <a:srgbClr val="CC00CC"/>
                </a:solidFill>
                <a:latin typeface="Adobe Devanagari" pitchFamily="18" charset="0"/>
                <a:cs typeface="Adobe Devanagari" pitchFamily="18" charset="0"/>
                <a:sym typeface="Wingdings" pitchFamily="2" charset="2"/>
              </a:rPr>
              <a:t>Others (rubber, wood, ceramic etc)</a:t>
            </a:r>
            <a:endParaRPr lang="en-US" sz="2400" b="1" dirty="0" smtClean="0">
              <a:solidFill>
                <a:srgbClr val="CC00CC"/>
              </a:solidFill>
              <a:latin typeface="Adobe Devanagari" pitchFamily="18" charset="0"/>
              <a:cs typeface="Adobe Devanagari" pitchFamily="18" charset="0"/>
            </a:endParaRPr>
          </a:p>
          <a:p>
            <a:pPr>
              <a:lnSpc>
                <a:spcPct val="150000"/>
              </a:lnSpc>
            </a:pPr>
            <a:r>
              <a:rPr lang="en-US" sz="2400" b="1" dirty="0" smtClean="0">
                <a:solidFill>
                  <a:schemeClr val="accent2">
                    <a:lumMod val="75000"/>
                  </a:schemeClr>
                </a:solidFill>
                <a:latin typeface="Adobe Devanagari" pitchFamily="18" charset="0"/>
                <a:cs typeface="Adobe Devanagari" pitchFamily="18" charset="0"/>
              </a:rPr>
              <a:t>Also contain toxic elements like americium-241,  </a:t>
            </a:r>
            <a:r>
              <a:rPr lang="en-US" sz="2400" b="1" dirty="0" err="1" smtClean="0">
                <a:solidFill>
                  <a:schemeClr val="accent2">
                    <a:lumMod val="75000"/>
                  </a:schemeClr>
                </a:solidFill>
                <a:latin typeface="Adobe Devanagari" pitchFamily="18" charset="0"/>
                <a:cs typeface="Adobe Devanagari" pitchFamily="18" charset="0"/>
              </a:rPr>
              <a:t>Pb</a:t>
            </a:r>
            <a:r>
              <a:rPr lang="en-US" sz="2400" b="1" dirty="0" smtClean="0">
                <a:solidFill>
                  <a:schemeClr val="accent2">
                    <a:lumMod val="75000"/>
                  </a:schemeClr>
                </a:solidFill>
                <a:latin typeface="Adobe Devanagari" pitchFamily="18" charset="0"/>
                <a:cs typeface="Adobe Devanagari" pitchFamily="18" charset="0"/>
              </a:rPr>
              <a:t>, Hg, </a:t>
            </a:r>
            <a:r>
              <a:rPr lang="en-US" sz="2400" b="1" dirty="0" err="1" smtClean="0">
                <a:solidFill>
                  <a:schemeClr val="accent2">
                    <a:lumMod val="75000"/>
                  </a:schemeClr>
                </a:solidFill>
                <a:latin typeface="Adobe Devanagari" pitchFamily="18" charset="0"/>
                <a:cs typeface="Adobe Devanagari" pitchFamily="18" charset="0"/>
              </a:rPr>
              <a:t>Ar</a:t>
            </a:r>
            <a:r>
              <a:rPr lang="en-US" sz="2400" b="1" dirty="0" smtClean="0">
                <a:solidFill>
                  <a:schemeClr val="accent2">
                    <a:lumMod val="75000"/>
                  </a:schemeClr>
                </a:solidFill>
                <a:latin typeface="Adobe Devanagari" pitchFamily="18" charset="0"/>
                <a:cs typeface="Adobe Devanagari" pitchFamily="18" charset="0"/>
              </a:rPr>
              <a:t>, </a:t>
            </a:r>
            <a:r>
              <a:rPr lang="en-US" sz="2400" b="1" dirty="0" err="1" smtClean="0">
                <a:solidFill>
                  <a:schemeClr val="accent2">
                    <a:lumMod val="75000"/>
                  </a:schemeClr>
                </a:solidFill>
                <a:latin typeface="Adobe Devanagari" pitchFamily="18" charset="0"/>
                <a:cs typeface="Adobe Devanagari" pitchFamily="18" charset="0"/>
              </a:rPr>
              <a:t>Cd</a:t>
            </a:r>
            <a:r>
              <a:rPr lang="en-US" sz="2400" b="1" dirty="0" smtClean="0">
                <a:solidFill>
                  <a:schemeClr val="accent2">
                    <a:lumMod val="75000"/>
                  </a:schemeClr>
                </a:solidFill>
                <a:latin typeface="Adobe Devanagari" pitchFamily="18" charset="0"/>
                <a:cs typeface="Adobe Devanagari" pitchFamily="18" charset="0"/>
              </a:rPr>
              <a:t>, Se and Cr etc.,</a:t>
            </a:r>
          </a:p>
          <a:p>
            <a:endParaRPr lang="en-US" sz="2400" b="1" dirty="0">
              <a:latin typeface="Adobe Devanagari" pitchFamily="18" charset="0"/>
              <a:cs typeface="Adobe Devanagari" pitchFamily="18" charset="0"/>
            </a:endParaRPr>
          </a:p>
        </p:txBody>
      </p:sp>
      <p:sp>
        <p:nvSpPr>
          <p:cNvPr id="4" name="Date Placeholder 3"/>
          <p:cNvSpPr>
            <a:spLocks noGrp="1"/>
          </p:cNvSpPr>
          <p:nvPr>
            <p:ph type="dt" sz="half" idx="10"/>
          </p:nvPr>
        </p:nvSpPr>
        <p:spPr/>
        <p:txBody>
          <a:bodyPr/>
          <a:lstStyle/>
          <a:p>
            <a:pPr>
              <a:defRPr/>
            </a:pPr>
            <a:fld id="{1445313D-BBF9-4E46-9E3B-18AD8E18DABD}" type="datetime5">
              <a:rPr lang="en-US" smtClean="0"/>
              <a:pPr>
                <a:defRPr/>
              </a:pPr>
              <a:t>28-Jun-21</a:t>
            </a:fld>
            <a:endParaRPr lang="en-US"/>
          </a:p>
        </p:txBody>
      </p:sp>
      <p:pic>
        <p:nvPicPr>
          <p:cNvPr id="23554" name="Picture 2"/>
          <p:cNvPicPr>
            <a:picLocks noChangeAspect="1" noChangeArrowheads="1"/>
          </p:cNvPicPr>
          <p:nvPr/>
        </p:nvPicPr>
        <p:blipFill>
          <a:blip r:embed="rId2"/>
          <a:srcRect/>
          <a:stretch>
            <a:fillRect/>
          </a:stretch>
        </p:blipFill>
        <p:spPr bwMode="auto">
          <a:xfrm>
            <a:off x="899319" y="1676400"/>
            <a:ext cx="4448175" cy="47339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19" y="0"/>
            <a:ext cx="10945812" cy="704850"/>
          </a:xfrm>
        </p:spPr>
        <p:txBody>
          <a:bodyPr rtlCol="0">
            <a:noAutofit/>
          </a:bodyPr>
          <a:lstStyle/>
          <a:p>
            <a:pPr algn="ctr" fontAlgn="auto">
              <a:spcAft>
                <a:spcPts val="0"/>
              </a:spcAft>
              <a:defRPr/>
            </a:pPr>
            <a:r>
              <a:rPr lang="en-US" sz="4400" dirty="0" smtClean="0"/>
              <a:t>Constituents of </a:t>
            </a:r>
            <a:r>
              <a:rPr lang="en-US" sz="4400" dirty="0" smtClean="0"/>
              <a:t>E-Waste</a:t>
            </a:r>
            <a:endParaRPr lang="en-US" sz="4400" dirty="0"/>
          </a:p>
        </p:txBody>
      </p:sp>
      <p:pic>
        <p:nvPicPr>
          <p:cNvPr id="24578" name="Picture 2"/>
          <p:cNvPicPr>
            <a:picLocks noChangeAspect="1" noChangeArrowheads="1"/>
          </p:cNvPicPr>
          <p:nvPr/>
        </p:nvPicPr>
        <p:blipFill>
          <a:blip r:embed="rId2"/>
          <a:srcRect/>
          <a:stretch>
            <a:fillRect/>
          </a:stretch>
        </p:blipFill>
        <p:spPr bwMode="auto">
          <a:xfrm>
            <a:off x="746919" y="990600"/>
            <a:ext cx="4290219" cy="2881844"/>
          </a:xfrm>
          <a:prstGeom prst="rect">
            <a:avLst/>
          </a:prstGeom>
          <a:noFill/>
          <a:ln w="9525">
            <a:noFill/>
            <a:miter lim="800000"/>
            <a:headEnd/>
            <a:tailEnd/>
          </a:ln>
          <a:effectLst/>
        </p:spPr>
      </p:pic>
      <p:pic>
        <p:nvPicPr>
          <p:cNvPr id="5" name="Picture 5"/>
          <p:cNvPicPr>
            <a:picLocks noChangeAspect="1" noChangeArrowheads="1"/>
          </p:cNvPicPr>
          <p:nvPr/>
        </p:nvPicPr>
        <p:blipFill>
          <a:blip r:embed="rId3"/>
          <a:srcRect/>
          <a:stretch>
            <a:fillRect/>
          </a:stretch>
        </p:blipFill>
        <p:spPr bwMode="auto">
          <a:xfrm>
            <a:off x="6995319" y="629545"/>
            <a:ext cx="5166519" cy="3332855"/>
          </a:xfrm>
          <a:prstGeom prst="rect">
            <a:avLst/>
          </a:prstGeom>
          <a:noFill/>
          <a:ln w="9525">
            <a:noFill/>
            <a:miter lim="800000"/>
            <a:headEnd/>
            <a:tailEnd/>
          </a:ln>
        </p:spPr>
      </p:pic>
      <p:pic>
        <p:nvPicPr>
          <p:cNvPr id="6" name="Picture 6"/>
          <p:cNvPicPr>
            <a:picLocks noChangeAspect="1" noChangeArrowheads="1"/>
          </p:cNvPicPr>
          <p:nvPr/>
        </p:nvPicPr>
        <p:blipFill>
          <a:blip r:embed="rId4"/>
          <a:srcRect/>
          <a:stretch>
            <a:fillRect/>
          </a:stretch>
        </p:blipFill>
        <p:spPr bwMode="auto">
          <a:xfrm>
            <a:off x="7757319" y="3728180"/>
            <a:ext cx="4469897" cy="3129820"/>
          </a:xfrm>
          <a:prstGeom prst="rect">
            <a:avLst/>
          </a:prstGeom>
          <a:noFill/>
          <a:ln w="9525">
            <a:noFill/>
            <a:miter lim="800000"/>
            <a:headEnd/>
            <a:tailEnd/>
          </a:ln>
        </p:spPr>
      </p:pic>
      <p:sp>
        <p:nvSpPr>
          <p:cNvPr id="7" name="Rectangle 6"/>
          <p:cNvSpPr/>
          <p:nvPr/>
        </p:nvSpPr>
        <p:spPr>
          <a:xfrm>
            <a:off x="1051720" y="4114800"/>
            <a:ext cx="3886200" cy="954107"/>
          </a:xfrm>
          <a:prstGeom prst="rect">
            <a:avLst/>
          </a:prstGeom>
        </p:spPr>
        <p:txBody>
          <a:bodyPr wrap="square">
            <a:spAutoFit/>
          </a:bodyPr>
          <a:lstStyle/>
          <a:p>
            <a:r>
              <a:rPr lang="en-US" sz="2800" dirty="0" smtClean="0">
                <a:solidFill>
                  <a:srgbClr val="00B050"/>
                </a:solidFill>
              </a:rPr>
              <a:t>Constituents of E-Waste in near </a:t>
            </a:r>
            <a:r>
              <a:rPr lang="en-US" sz="2800" dirty="0" smtClean="0">
                <a:solidFill>
                  <a:srgbClr val="00B050"/>
                </a:solidFill>
              </a:rPr>
              <a:t>2010’s</a:t>
            </a:r>
            <a:endParaRPr lang="en-US" sz="2800" dirty="0">
              <a:solidFill>
                <a:srgbClr val="00B050"/>
              </a:solidFill>
            </a:endParaRPr>
          </a:p>
        </p:txBody>
      </p:sp>
      <p:sp>
        <p:nvSpPr>
          <p:cNvPr id="8" name="Rectangle 7"/>
          <p:cNvSpPr/>
          <p:nvPr/>
        </p:nvSpPr>
        <p:spPr>
          <a:xfrm>
            <a:off x="4785519" y="3886200"/>
            <a:ext cx="3886200" cy="954107"/>
          </a:xfrm>
          <a:prstGeom prst="rect">
            <a:avLst/>
          </a:prstGeom>
        </p:spPr>
        <p:txBody>
          <a:bodyPr wrap="square">
            <a:spAutoFit/>
          </a:bodyPr>
          <a:lstStyle/>
          <a:p>
            <a:r>
              <a:rPr lang="en-US" sz="2800" dirty="0" smtClean="0">
                <a:solidFill>
                  <a:srgbClr val="00B050"/>
                </a:solidFill>
              </a:rPr>
              <a:t>Constituents of E-Waste in near 2020’s</a:t>
            </a:r>
            <a:endParaRPr lang="en-US" sz="2800" dirty="0">
              <a:solidFill>
                <a:srgbClr val="00B050"/>
              </a:solidFill>
            </a:endParaRPr>
          </a:p>
        </p:txBody>
      </p:sp>
      <p:sp>
        <p:nvSpPr>
          <p:cNvPr id="9" name="Right Arrow 8"/>
          <p:cNvSpPr/>
          <p:nvPr/>
        </p:nvSpPr>
        <p:spPr>
          <a:xfrm>
            <a:off x="5166519" y="5029200"/>
            <a:ext cx="2057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3871119" y="3962400"/>
            <a:ext cx="685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19" y="0"/>
            <a:ext cx="10945812" cy="1143000"/>
          </a:xfrm>
        </p:spPr>
        <p:txBody>
          <a:bodyPr>
            <a:normAutofit/>
          </a:bodyPr>
          <a:lstStyle/>
          <a:p>
            <a:pPr algn="ctr"/>
            <a:r>
              <a:rPr lang="en-US" b="1" u="sng" dirty="0" smtClean="0"/>
              <a:t>Effects of E-waste on the environment</a:t>
            </a:r>
            <a:br>
              <a:rPr lang="en-US" b="1" u="sng" dirty="0" smtClean="0"/>
            </a:br>
            <a:r>
              <a:rPr lang="en-US" b="1" u="sng" dirty="0" smtClean="0"/>
              <a:t>and human health</a:t>
            </a:r>
            <a:endParaRPr lang="en-US" u="sng" dirty="0"/>
          </a:p>
        </p:txBody>
      </p:sp>
      <p:graphicFrame>
        <p:nvGraphicFramePr>
          <p:cNvPr id="6" name="Content Placeholder 5"/>
          <p:cNvGraphicFramePr>
            <a:graphicFrameLocks noGrp="1"/>
          </p:cNvGraphicFramePr>
          <p:nvPr>
            <p:ph idx="1"/>
          </p:nvPr>
        </p:nvGraphicFramePr>
        <p:xfrm>
          <a:off x="670719" y="1293412"/>
          <a:ext cx="11491119" cy="5564589"/>
        </p:xfrm>
        <a:graphic>
          <a:graphicData uri="http://schemas.openxmlformats.org/drawingml/2006/table">
            <a:tbl>
              <a:tblPr firstRow="1" bandRow="1">
                <a:tableStyleId>{073A0DAA-6AF3-43AB-8588-CEC1D06C72B9}</a:tableStyleId>
              </a:tblPr>
              <a:tblGrid>
                <a:gridCol w="609600"/>
                <a:gridCol w="1524000"/>
                <a:gridCol w="3505200"/>
                <a:gridCol w="5852319"/>
              </a:tblGrid>
              <a:tr h="954694">
                <a:tc>
                  <a:txBody>
                    <a:bodyPr/>
                    <a:lstStyle/>
                    <a:p>
                      <a:pPr algn="ctr"/>
                      <a:r>
                        <a:rPr lang="en-US" dirty="0" smtClean="0"/>
                        <a:t>S.</a:t>
                      </a:r>
                    </a:p>
                    <a:p>
                      <a:pPr algn="ctr"/>
                      <a:r>
                        <a:rPr lang="en-US" dirty="0" smtClean="0"/>
                        <a:t>No.</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E-Waste</a:t>
                      </a:r>
                    </a:p>
                    <a:p>
                      <a:pPr algn="ctr"/>
                      <a:r>
                        <a:rPr lang="en-US" sz="1800" b="1" i="1" kern="1200" baseline="0" dirty="0" smtClean="0">
                          <a:solidFill>
                            <a:schemeClr val="lt1"/>
                          </a:solidFill>
                          <a:latin typeface="+mn-lt"/>
                          <a:ea typeface="+mn-ea"/>
                          <a:cs typeface="+mn-cs"/>
                        </a:rPr>
                        <a:t>component</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Occurrence in electric</a:t>
                      </a:r>
                    </a:p>
                    <a:p>
                      <a:pPr algn="ctr"/>
                      <a:r>
                        <a:rPr lang="en-US" sz="1800" b="1" i="1" kern="1200" baseline="0" dirty="0" smtClean="0">
                          <a:solidFill>
                            <a:schemeClr val="lt1"/>
                          </a:solidFill>
                          <a:latin typeface="+mn-lt"/>
                          <a:ea typeface="+mn-ea"/>
                          <a:cs typeface="+mn-cs"/>
                        </a:rPr>
                        <a:t>appliances</a:t>
                      </a:r>
                      <a:endParaRPr lang="en-US" dirty="0"/>
                    </a:p>
                  </a:txBody>
                  <a:tcPr marL="121618" marR="121618"/>
                </a:tc>
                <a:tc>
                  <a:txBody>
                    <a:bodyPr/>
                    <a:lstStyle/>
                    <a:p>
                      <a:pPr algn="ctr"/>
                      <a:r>
                        <a:rPr lang="en-US" sz="1800" b="1" i="1" kern="1200" baseline="0" dirty="0" smtClean="0">
                          <a:solidFill>
                            <a:schemeClr val="lt1"/>
                          </a:solidFill>
                          <a:latin typeface="+mn-lt"/>
                          <a:ea typeface="+mn-ea"/>
                          <a:cs typeface="+mn-cs"/>
                        </a:rPr>
                        <a:t>Adverse health and environmental</a:t>
                      </a:r>
                    </a:p>
                    <a:p>
                      <a:pPr algn="ctr"/>
                      <a:r>
                        <a:rPr lang="en-US" sz="1800" b="1" i="1" kern="1200" baseline="0" dirty="0" smtClean="0">
                          <a:solidFill>
                            <a:schemeClr val="lt1"/>
                          </a:solidFill>
                          <a:latin typeface="+mn-lt"/>
                          <a:ea typeface="+mn-ea"/>
                          <a:cs typeface="+mn-cs"/>
                        </a:rPr>
                        <a:t>effects</a:t>
                      </a:r>
                      <a:endParaRPr lang="en-US" dirty="0"/>
                    </a:p>
                  </a:txBody>
                  <a:tcPr marL="121618" marR="121618"/>
                </a:tc>
              </a:tr>
              <a:tr h="668286">
                <a:tc>
                  <a:txBody>
                    <a:bodyPr/>
                    <a:lstStyle/>
                    <a:p>
                      <a:r>
                        <a:rPr lang="en-US" dirty="0" smtClean="0"/>
                        <a:t>1</a:t>
                      </a:r>
                      <a:endParaRPr lang="en-US" dirty="0"/>
                    </a:p>
                  </a:txBody>
                  <a:tcPr marL="121618" marR="121618"/>
                </a:tc>
                <a:tc>
                  <a:txBody>
                    <a:bodyPr/>
                    <a:lstStyle/>
                    <a:p>
                      <a:r>
                        <a:rPr lang="en-US" sz="1800" kern="1200" baseline="0" dirty="0" smtClean="0">
                          <a:solidFill>
                            <a:schemeClr val="dk1"/>
                          </a:solidFill>
                          <a:latin typeface="+mn-lt"/>
                          <a:ea typeface="+mn-ea"/>
                          <a:cs typeface="+mn-cs"/>
                        </a:rPr>
                        <a:t>Americium 241</a:t>
                      </a:r>
                      <a:endParaRPr lang="en-US" dirty="0"/>
                    </a:p>
                  </a:txBody>
                  <a:tcPr marL="121618" marR="121618"/>
                </a:tc>
                <a:tc>
                  <a:txBody>
                    <a:bodyPr/>
                    <a:lstStyle/>
                    <a:p>
                      <a:r>
                        <a:rPr lang="en-US" sz="1800" kern="1200" baseline="0" dirty="0" smtClean="0">
                          <a:solidFill>
                            <a:schemeClr val="dk1"/>
                          </a:solidFill>
                          <a:latin typeface="+mn-lt"/>
                          <a:ea typeface="+mn-ea"/>
                          <a:cs typeface="+mn-cs"/>
                        </a:rPr>
                        <a:t>Smoke detectors and some</a:t>
                      </a:r>
                    </a:p>
                    <a:p>
                      <a:r>
                        <a:rPr lang="en-US" sz="1800" kern="1200" baseline="0" dirty="0" smtClean="0">
                          <a:solidFill>
                            <a:schemeClr val="dk1"/>
                          </a:solidFill>
                          <a:latin typeface="+mn-lt"/>
                          <a:ea typeface="+mn-ea"/>
                          <a:cs typeface="+mn-cs"/>
                        </a:rPr>
                        <a:t>medical equipment</a:t>
                      </a:r>
                      <a:endParaRPr lang="en-US" dirty="0"/>
                    </a:p>
                  </a:txBody>
                  <a:tcPr marL="121618" marR="121618"/>
                </a:tc>
                <a:tc>
                  <a:txBody>
                    <a:bodyPr/>
                    <a:lstStyle/>
                    <a:p>
                      <a:r>
                        <a:rPr lang="en-US" sz="1800" kern="1200" baseline="0" dirty="0" smtClean="0">
                          <a:solidFill>
                            <a:schemeClr val="dk1"/>
                          </a:solidFill>
                          <a:latin typeface="+mn-lt"/>
                          <a:ea typeface="+mn-ea"/>
                          <a:cs typeface="+mn-cs"/>
                        </a:rPr>
                        <a:t>Carcinogenic leads to </a:t>
                      </a:r>
                      <a:r>
                        <a:rPr lang="en-US" sz="1800" kern="1200" baseline="0" dirty="0" smtClean="0">
                          <a:solidFill>
                            <a:schemeClr val="dk1"/>
                          </a:solidFill>
                          <a:latin typeface="+mn-lt"/>
                          <a:ea typeface="+mn-ea"/>
                          <a:cs typeface="+mn-cs"/>
                        </a:rPr>
                        <a:t>cancer and </a:t>
                      </a:r>
                      <a:r>
                        <a:rPr lang="en-US" sz="1800" kern="1200" baseline="0" dirty="0" err="1" smtClean="0">
                          <a:solidFill>
                            <a:schemeClr val="dk1"/>
                          </a:solidFill>
                          <a:latin typeface="+mn-lt"/>
                          <a:ea typeface="+mn-ea"/>
                          <a:cs typeface="+mn-cs"/>
                        </a:rPr>
                        <a:t>radiactive</a:t>
                      </a:r>
                      <a:r>
                        <a:rPr lang="en-US" sz="1800" kern="1200" baseline="0" dirty="0" smtClean="0">
                          <a:solidFill>
                            <a:schemeClr val="dk1"/>
                          </a:solidFill>
                          <a:latin typeface="+mn-lt"/>
                          <a:ea typeface="+mn-ea"/>
                          <a:cs typeface="+mn-cs"/>
                        </a:rPr>
                        <a:t> in nature</a:t>
                      </a:r>
                      <a:endParaRPr lang="en-US" dirty="0"/>
                    </a:p>
                  </a:txBody>
                  <a:tcPr marL="121618" marR="121618"/>
                </a:tc>
              </a:tr>
              <a:tr h="1813918">
                <a:tc>
                  <a:txBody>
                    <a:bodyPr/>
                    <a:lstStyle/>
                    <a:p>
                      <a:r>
                        <a:rPr lang="en-US" dirty="0" smtClean="0"/>
                        <a:t>2</a:t>
                      </a:r>
                      <a:endParaRPr lang="en-US" dirty="0"/>
                    </a:p>
                  </a:txBody>
                  <a:tcPr marL="121618" marR="121618"/>
                </a:tc>
                <a:tc>
                  <a:txBody>
                    <a:bodyPr/>
                    <a:lstStyle/>
                    <a:p>
                      <a:r>
                        <a:rPr lang="en-US" dirty="0" err="1" smtClean="0"/>
                        <a:t>Pb</a:t>
                      </a:r>
                      <a:endParaRPr lang="en-US" dirty="0"/>
                    </a:p>
                  </a:txBody>
                  <a:tcPr marL="121618" marR="121618"/>
                </a:tc>
                <a:tc>
                  <a:txBody>
                    <a:bodyPr/>
                    <a:lstStyle/>
                    <a:p>
                      <a:r>
                        <a:rPr lang="en-US" sz="1800" kern="1200" baseline="0" dirty="0" smtClean="0">
                          <a:solidFill>
                            <a:schemeClr val="dk1"/>
                          </a:solidFill>
                          <a:latin typeface="+mn-lt"/>
                          <a:ea typeface="+mn-ea"/>
                          <a:cs typeface="+mn-cs"/>
                        </a:rPr>
                        <a:t>Lead-acid and Li batteries CRT monitor glass, </a:t>
                      </a:r>
                      <a:r>
                        <a:rPr kumimoji="0" lang="en-US" sz="1800" kern="1200" baseline="0" dirty="0" smtClean="0">
                          <a:solidFill>
                            <a:schemeClr val="dk1"/>
                          </a:solidFill>
                          <a:latin typeface="+mn-lt"/>
                          <a:ea typeface="+mn-ea"/>
                          <a:cs typeface="+mn-cs"/>
                        </a:rPr>
                        <a:t>solar, transistors, </a:t>
                      </a:r>
                      <a:r>
                        <a:rPr lang="en-US" sz="1800" kern="1200" baseline="0" dirty="0" smtClean="0">
                          <a:solidFill>
                            <a:schemeClr val="dk1"/>
                          </a:solidFill>
                          <a:latin typeface="+mn-lt"/>
                          <a:ea typeface="+mn-ea"/>
                          <a:cs typeface="+mn-cs"/>
                        </a:rPr>
                        <a:t>lasers</a:t>
                      </a:r>
                      <a:r>
                        <a:rPr lang="en-US" sz="1800" kern="1200" baseline="0" dirty="0" smtClean="0">
                          <a:solidFill>
                            <a:schemeClr val="dk1"/>
                          </a:solidFill>
                          <a:latin typeface="+mn-lt"/>
                          <a:ea typeface="+mn-ea"/>
                          <a:cs typeface="+mn-cs"/>
                        </a:rPr>
                        <a:t>, LEDs and circuit boards</a:t>
                      </a:r>
                      <a:endParaRPr lang="en-US" dirty="0"/>
                    </a:p>
                  </a:txBody>
                  <a:tcPr marL="121618" marR="121618"/>
                </a:tc>
                <a:tc>
                  <a:txBody>
                    <a:bodyPr/>
                    <a:lstStyle/>
                    <a:p>
                      <a:pPr>
                        <a:buFont typeface="Arial" pitchFamily="34" charset="0"/>
                        <a:buChar char="•"/>
                      </a:pPr>
                      <a:r>
                        <a:rPr lang="en-US" sz="1800" kern="1200" baseline="0" dirty="0" smtClean="0">
                          <a:solidFill>
                            <a:schemeClr val="dk1"/>
                          </a:solidFill>
                          <a:latin typeface="+mn-lt"/>
                          <a:ea typeface="+mn-ea"/>
                          <a:cs typeface="+mn-cs"/>
                        </a:rPr>
                        <a:t> Impaired cognitive function,</a:t>
                      </a:r>
                    </a:p>
                    <a:p>
                      <a:r>
                        <a:rPr lang="en-US" sz="1800" kern="1200" baseline="0" dirty="0" smtClean="0">
                          <a:solidFill>
                            <a:schemeClr val="dk1"/>
                          </a:solidFill>
                          <a:latin typeface="+mn-lt"/>
                          <a:ea typeface="+mn-ea"/>
                          <a:cs typeface="+mn-cs"/>
                        </a:rPr>
                        <a:t>behavioral </a:t>
                      </a:r>
                      <a:r>
                        <a:rPr lang="en-US" sz="1800" kern="1200" baseline="0" dirty="0" smtClean="0">
                          <a:solidFill>
                            <a:schemeClr val="dk1"/>
                          </a:solidFill>
                          <a:latin typeface="+mn-lt"/>
                          <a:ea typeface="+mn-ea"/>
                          <a:cs typeface="+mn-cs"/>
                        </a:rPr>
                        <a:t>disturbances, attention, hyperactivity and lower </a:t>
                      </a:r>
                      <a:r>
                        <a:rPr lang="en-US" sz="1800" kern="1200" baseline="0" dirty="0" smtClean="0">
                          <a:solidFill>
                            <a:schemeClr val="dk1"/>
                          </a:solidFill>
                          <a:latin typeface="+mn-lt"/>
                          <a:ea typeface="+mn-ea"/>
                          <a:cs typeface="+mn-cs"/>
                        </a:rPr>
                        <a:t>IQ.</a:t>
                      </a:r>
                    </a:p>
                    <a:p>
                      <a:pPr>
                        <a:buFont typeface="Arial" pitchFamily="34" charset="0"/>
                        <a:buChar char="•"/>
                      </a:pPr>
                      <a:r>
                        <a:rPr kumimoji="0" lang="en-US" sz="1800" kern="1200" baseline="0" dirty="0" smtClean="0">
                          <a:solidFill>
                            <a:schemeClr val="dk1"/>
                          </a:solidFill>
                          <a:latin typeface="+mn-lt"/>
                          <a:ea typeface="+mn-ea"/>
                          <a:cs typeface="+mn-cs"/>
                        </a:rPr>
                        <a:t>Neurotoxin that affects the kidneys and the reproductive system.</a:t>
                      </a:r>
                      <a:endParaRPr lang="en-US" sz="1800" kern="1200" baseline="0" dirty="0" smtClean="0">
                        <a:solidFill>
                          <a:schemeClr val="dk1"/>
                        </a:solidFill>
                        <a:latin typeface="+mn-lt"/>
                        <a:ea typeface="+mn-ea"/>
                        <a:cs typeface="+mn-cs"/>
                      </a:endParaRPr>
                    </a:p>
                    <a:p>
                      <a:r>
                        <a:rPr lang="en-US" sz="1800" kern="1200" baseline="0" dirty="0" smtClean="0">
                          <a:solidFill>
                            <a:schemeClr val="dk1"/>
                          </a:solidFill>
                          <a:latin typeface="+mn-lt"/>
                          <a:ea typeface="+mn-ea"/>
                          <a:cs typeface="+mn-cs"/>
                        </a:rPr>
                        <a:t>• It leads to water and soil pollution.</a:t>
                      </a:r>
                      <a:endParaRPr lang="en-US" dirty="0"/>
                    </a:p>
                  </a:txBody>
                  <a:tcPr marL="121618" marR="121618"/>
                </a:tc>
              </a:tr>
              <a:tr h="2127691">
                <a:tc>
                  <a:txBody>
                    <a:bodyPr/>
                    <a:lstStyle/>
                    <a:p>
                      <a:r>
                        <a:rPr lang="en-US" dirty="0" smtClean="0"/>
                        <a:t>3.</a:t>
                      </a:r>
                      <a:endParaRPr lang="en-US" dirty="0"/>
                    </a:p>
                  </a:txBody>
                  <a:tcPr marL="121618" marR="121618"/>
                </a:tc>
                <a:tc>
                  <a:txBody>
                    <a:bodyPr/>
                    <a:lstStyle/>
                    <a:p>
                      <a:r>
                        <a:rPr lang="en-US" dirty="0" smtClean="0"/>
                        <a:t>Hg</a:t>
                      </a:r>
                      <a:endParaRPr lang="en-US" dirty="0"/>
                    </a:p>
                  </a:txBody>
                  <a:tcPr marL="121618" marR="121618"/>
                </a:tc>
                <a:tc>
                  <a:txBody>
                    <a:bodyPr/>
                    <a:lstStyle/>
                    <a:p>
                      <a:r>
                        <a:rPr lang="en-US" sz="1800" kern="1200" baseline="0" dirty="0" smtClean="0">
                          <a:solidFill>
                            <a:schemeClr val="dk1"/>
                          </a:solidFill>
                          <a:latin typeface="+mn-lt"/>
                          <a:ea typeface="+mn-ea"/>
                          <a:cs typeface="+mn-cs"/>
                        </a:rPr>
                        <a:t>Found in fluorescent tubes,</a:t>
                      </a:r>
                    </a:p>
                    <a:p>
                      <a:r>
                        <a:rPr lang="en-US" sz="1800" kern="1200" baseline="0" dirty="0" smtClean="0">
                          <a:solidFill>
                            <a:schemeClr val="dk1"/>
                          </a:solidFill>
                          <a:latin typeface="+mn-lt"/>
                          <a:ea typeface="+mn-ea"/>
                          <a:cs typeface="+mn-cs"/>
                        </a:rPr>
                        <a:t>tilt switches, CCFLs </a:t>
                      </a:r>
                      <a:r>
                        <a:rPr lang="en-US" sz="1800" kern="1200" baseline="0" dirty="0" smtClean="0">
                          <a:solidFill>
                            <a:schemeClr val="dk1"/>
                          </a:solidFill>
                          <a:latin typeface="+mn-lt"/>
                          <a:ea typeface="+mn-ea"/>
                          <a:cs typeface="+mn-cs"/>
                        </a:rPr>
                        <a:t>backlights, </a:t>
                      </a:r>
                      <a:r>
                        <a:rPr kumimoji="0" lang="en-US" sz="1800" kern="1200" baseline="0" dirty="0" smtClean="0">
                          <a:solidFill>
                            <a:schemeClr val="dk1"/>
                          </a:solidFill>
                          <a:latin typeface="+mn-lt"/>
                          <a:ea typeface="+mn-ea"/>
                          <a:cs typeface="+mn-cs"/>
                        </a:rPr>
                        <a:t>Components in copper machines, batteries in clocks and</a:t>
                      </a:r>
                    </a:p>
                    <a:p>
                      <a:r>
                        <a:rPr kumimoji="0" lang="en-US" sz="1800" kern="1200" baseline="0" dirty="0" smtClean="0">
                          <a:solidFill>
                            <a:schemeClr val="dk1"/>
                          </a:solidFill>
                          <a:latin typeface="+mn-lt"/>
                          <a:ea typeface="+mn-ea"/>
                          <a:cs typeface="+mn-cs"/>
                        </a:rPr>
                        <a:t>pocket calculators, LCDs</a:t>
                      </a:r>
                      <a:endParaRPr lang="en-US" dirty="0"/>
                    </a:p>
                  </a:txBody>
                  <a:tcPr marL="121618" marR="121618"/>
                </a:tc>
                <a:tc>
                  <a:txBody>
                    <a:bodyPr/>
                    <a:lstStyle/>
                    <a:p>
                      <a:r>
                        <a:rPr lang="en-US" sz="1800" kern="1200" baseline="0" dirty="0" smtClean="0">
                          <a:solidFill>
                            <a:schemeClr val="dk1"/>
                          </a:solidFill>
                          <a:latin typeface="+mn-lt"/>
                          <a:ea typeface="+mn-ea"/>
                          <a:cs typeface="+mn-cs"/>
                        </a:rPr>
                        <a:t> It causes dermatitis</a:t>
                      </a:r>
                      <a:r>
                        <a:rPr lang="en-US" sz="1800" kern="1200" baseline="0" dirty="0" smtClean="0">
                          <a:solidFill>
                            <a:schemeClr val="dk1"/>
                          </a:solidFill>
                          <a:latin typeface="+mn-lt"/>
                          <a:ea typeface="+mn-ea"/>
                          <a:cs typeface="+mn-cs"/>
                        </a:rPr>
                        <a:t>, sensory </a:t>
                      </a:r>
                      <a:r>
                        <a:rPr lang="en-US" sz="1800" kern="1200" baseline="0" dirty="0" smtClean="0">
                          <a:solidFill>
                            <a:schemeClr val="dk1"/>
                          </a:solidFill>
                          <a:latin typeface="+mn-lt"/>
                          <a:ea typeface="+mn-ea"/>
                          <a:cs typeface="+mn-cs"/>
                        </a:rPr>
                        <a:t>impairment and </a:t>
                      </a:r>
                      <a:r>
                        <a:rPr lang="en-US" sz="1800" kern="1200" baseline="0" dirty="0" smtClean="0">
                          <a:solidFill>
                            <a:schemeClr val="dk1"/>
                          </a:solidFill>
                          <a:latin typeface="+mn-lt"/>
                          <a:ea typeface="+mn-ea"/>
                          <a:cs typeface="+mn-cs"/>
                        </a:rPr>
                        <a:t>muscle weakness.</a:t>
                      </a:r>
                    </a:p>
                    <a:p>
                      <a:pPr>
                        <a:buFont typeface="Arial" pitchFamily="34" charset="0"/>
                        <a:buChar char="•"/>
                      </a:pPr>
                      <a:r>
                        <a:rPr kumimoji="0" lang="en-US" sz="1800" kern="1200" baseline="0" dirty="0" smtClean="0">
                          <a:solidFill>
                            <a:schemeClr val="dk1"/>
                          </a:solidFill>
                          <a:latin typeface="+mn-lt"/>
                          <a:ea typeface="+mn-ea"/>
                          <a:cs typeface="+mn-cs"/>
                        </a:rPr>
                        <a:t>Affects the central nervous system (</a:t>
                      </a:r>
                      <a:r>
                        <a:rPr lang="en-US" sz="1800" kern="1200" baseline="0" dirty="0" smtClean="0">
                          <a:solidFill>
                            <a:schemeClr val="dk1"/>
                          </a:solidFill>
                          <a:latin typeface="+mn-lt"/>
                          <a:ea typeface="+mn-ea"/>
                          <a:cs typeface="+mn-cs"/>
                        </a:rPr>
                        <a:t>memory loss)</a:t>
                      </a:r>
                      <a:r>
                        <a:rPr kumimoji="0" lang="en-US" sz="1800" kern="1200" baseline="0" dirty="0" smtClean="0">
                          <a:solidFill>
                            <a:schemeClr val="dk1"/>
                          </a:solidFill>
                          <a:latin typeface="+mn-lt"/>
                          <a:ea typeface="+mn-ea"/>
                          <a:cs typeface="+mn-cs"/>
                        </a:rPr>
                        <a:t>, kidneys and immune system. It impairs </a:t>
                      </a:r>
                      <a:r>
                        <a:rPr kumimoji="0" lang="en-US" sz="1800" kern="1200" baseline="0" dirty="0" err="1" smtClean="0">
                          <a:solidFill>
                            <a:schemeClr val="dk1"/>
                          </a:solidFill>
                          <a:latin typeface="+mn-lt"/>
                          <a:ea typeface="+mn-ea"/>
                          <a:cs typeface="+mn-cs"/>
                        </a:rPr>
                        <a:t>foetus</a:t>
                      </a:r>
                      <a:r>
                        <a:rPr kumimoji="0" lang="en-US" sz="1800" kern="1200" baseline="0" dirty="0" smtClean="0">
                          <a:solidFill>
                            <a:schemeClr val="dk1"/>
                          </a:solidFill>
                          <a:latin typeface="+mn-lt"/>
                          <a:ea typeface="+mn-ea"/>
                          <a:cs typeface="+mn-cs"/>
                        </a:rPr>
                        <a:t> growth and harms infants through mother’s milk.</a:t>
                      </a:r>
                      <a:endParaRPr lang="en-US" sz="1800" kern="1200" baseline="0" dirty="0" smtClean="0">
                        <a:solidFill>
                          <a:schemeClr val="dk1"/>
                        </a:solidFill>
                        <a:latin typeface="+mn-lt"/>
                        <a:ea typeface="+mn-ea"/>
                        <a:cs typeface="+mn-cs"/>
                      </a:endParaRPr>
                    </a:p>
                    <a:p>
                      <a:r>
                        <a:rPr lang="en-US" sz="1800" kern="1200" baseline="0" dirty="0" smtClean="0">
                          <a:solidFill>
                            <a:schemeClr val="dk1"/>
                          </a:solidFill>
                          <a:latin typeface="+mn-lt"/>
                          <a:ea typeface="+mn-ea"/>
                          <a:cs typeface="+mn-cs"/>
                        </a:rPr>
                        <a:t>• Environmental effects in </a:t>
                      </a:r>
                      <a:r>
                        <a:rPr lang="en-US" sz="1800" kern="1200" baseline="0" dirty="0" smtClean="0">
                          <a:solidFill>
                            <a:schemeClr val="dk1"/>
                          </a:solidFill>
                          <a:latin typeface="+mn-lt"/>
                          <a:ea typeface="+mn-ea"/>
                          <a:cs typeface="+mn-cs"/>
                        </a:rPr>
                        <a:t>animals include </a:t>
                      </a:r>
                      <a:r>
                        <a:rPr lang="en-US" sz="1800" kern="1200" baseline="0" dirty="0" smtClean="0">
                          <a:solidFill>
                            <a:schemeClr val="dk1"/>
                          </a:solidFill>
                          <a:latin typeface="+mn-lt"/>
                          <a:ea typeface="+mn-ea"/>
                          <a:cs typeface="+mn-cs"/>
                        </a:rPr>
                        <a:t>death, reduced fertility, </a:t>
                      </a:r>
                      <a:r>
                        <a:rPr lang="en-US" sz="1800" kern="1200" baseline="0" dirty="0" smtClean="0">
                          <a:solidFill>
                            <a:schemeClr val="dk1"/>
                          </a:solidFill>
                          <a:latin typeface="+mn-lt"/>
                          <a:ea typeface="+mn-ea"/>
                          <a:cs typeface="+mn-cs"/>
                        </a:rPr>
                        <a:t>and slower </a:t>
                      </a:r>
                      <a:r>
                        <a:rPr lang="en-US" sz="1800" kern="1200" baseline="0" dirty="0" smtClean="0">
                          <a:solidFill>
                            <a:schemeClr val="dk1"/>
                          </a:solidFill>
                          <a:latin typeface="+mn-lt"/>
                          <a:ea typeface="+mn-ea"/>
                          <a:cs typeface="+mn-cs"/>
                        </a:rPr>
                        <a:t>growth and development</a:t>
                      </a:r>
                      <a:endParaRPr lang="en-US" dirty="0"/>
                    </a:p>
                  </a:txBody>
                  <a:tcPr marL="121618" marR="121618"/>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16692</TotalTime>
  <Words>3964</Words>
  <Application>Microsoft Office PowerPoint</Application>
  <PresentationFormat>Custom</PresentationFormat>
  <Paragraphs>404</Paragraphs>
  <Slides>43</Slides>
  <Notes>2</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Flow</vt:lpstr>
      <vt:lpstr>1_Flow</vt:lpstr>
      <vt:lpstr>Slide 1</vt:lpstr>
      <vt:lpstr>E-Waste and its Management  </vt:lpstr>
      <vt:lpstr>             Waste</vt:lpstr>
      <vt:lpstr>              E - Waste</vt:lpstr>
      <vt:lpstr>Sources of E-waste</vt:lpstr>
      <vt:lpstr>Categories of E-waste</vt:lpstr>
      <vt:lpstr>Constituents of E-Waste</vt:lpstr>
      <vt:lpstr>Constituents of E-Waste</vt:lpstr>
      <vt:lpstr>Effects of E-waste on the environment and human health</vt:lpstr>
      <vt:lpstr>Slide 10</vt:lpstr>
      <vt:lpstr>Slide 11</vt:lpstr>
      <vt:lpstr>Slide 12</vt:lpstr>
      <vt:lpstr>Need for E-waste Disposal</vt:lpstr>
      <vt:lpstr>Slide 14</vt:lpstr>
      <vt:lpstr>Recycling Scenario and informal recycling concerns</vt:lpstr>
      <vt:lpstr>Objectives of E waste rules</vt:lpstr>
      <vt:lpstr>E-waste (Management &amp; Handling) Rules and Guidelines</vt:lpstr>
      <vt:lpstr>Slide 18</vt:lpstr>
      <vt:lpstr>Slide 19</vt:lpstr>
      <vt:lpstr>Slide 20</vt:lpstr>
      <vt:lpstr>Slide 21</vt:lpstr>
      <vt:lpstr>Slide 22</vt:lpstr>
      <vt:lpstr>Slide 23</vt:lpstr>
      <vt:lpstr>Slide 24</vt:lpstr>
      <vt:lpstr>Slide 25</vt:lpstr>
      <vt:lpstr>Electronic waste contains a various type of metals and materials which can be recycled. Taking TV (CRT) for example, it contains copper, iron, glass and plastic in its body, and over 75% of the body can be recovered to be used as raw materials.</vt:lpstr>
      <vt:lpstr>Steps in E- waste Management</vt:lpstr>
      <vt:lpstr>Slide 28</vt:lpstr>
      <vt:lpstr>Recycling and Disposal methods</vt:lpstr>
      <vt:lpstr>Slide 30</vt:lpstr>
      <vt:lpstr>Slide 31</vt:lpstr>
      <vt:lpstr>Slide 32</vt:lpstr>
      <vt:lpstr>Slide 33</vt:lpstr>
      <vt:lpstr>Slide 34</vt:lpstr>
      <vt:lpstr>Slide 35</vt:lpstr>
      <vt:lpstr>Slide 36</vt:lpstr>
      <vt:lpstr>Slide 37</vt:lpstr>
      <vt:lpstr>Slide 38</vt:lpstr>
      <vt:lpstr>Slide 39</vt:lpstr>
      <vt:lpstr>Guiyu in China</vt:lpstr>
      <vt:lpstr>Guiyu in China</vt:lpstr>
      <vt:lpstr>Tokyo Medal Project</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RAMLAV</dc:creator>
  <cp:lastModifiedBy>admin</cp:lastModifiedBy>
  <cp:revision>466</cp:revision>
  <dcterms:created xsi:type="dcterms:W3CDTF">2020-05-14T02:25:46Z</dcterms:created>
  <dcterms:modified xsi:type="dcterms:W3CDTF">2021-06-28T14:12:19Z</dcterms:modified>
</cp:coreProperties>
</file>